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8"/>
  </p:notesMasterIdLst>
  <p:sldIdLst>
    <p:sldId id="285" r:id="rId5"/>
    <p:sldId id="287" r:id="rId6"/>
    <p:sldId id="441" r:id="rId7"/>
    <p:sldId id="456" r:id="rId8"/>
    <p:sldId id="474" r:id="rId9"/>
    <p:sldId id="475" r:id="rId10"/>
    <p:sldId id="473" r:id="rId11"/>
    <p:sldId id="476" r:id="rId12"/>
    <p:sldId id="477" r:id="rId13"/>
    <p:sldId id="478" r:id="rId14"/>
    <p:sldId id="479" r:id="rId15"/>
    <p:sldId id="480" r:id="rId16"/>
    <p:sldId id="481" r:id="rId17"/>
    <p:sldId id="482" r:id="rId18"/>
    <p:sldId id="483" r:id="rId19"/>
    <p:sldId id="484" r:id="rId20"/>
    <p:sldId id="485" r:id="rId21"/>
    <p:sldId id="470" r:id="rId22"/>
    <p:sldId id="471" r:id="rId23"/>
    <p:sldId id="457" r:id="rId24"/>
    <p:sldId id="458" r:id="rId25"/>
    <p:sldId id="459" r:id="rId26"/>
    <p:sldId id="460" r:id="rId27"/>
    <p:sldId id="461" r:id="rId28"/>
    <p:sldId id="462" r:id="rId29"/>
    <p:sldId id="463" r:id="rId30"/>
    <p:sldId id="464" r:id="rId31"/>
    <p:sldId id="465" r:id="rId32"/>
    <p:sldId id="466" r:id="rId33"/>
    <p:sldId id="467" r:id="rId34"/>
    <p:sldId id="468" r:id="rId35"/>
    <p:sldId id="469" r:id="rId36"/>
    <p:sldId id="319" r:id="rId37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1C29"/>
    <a:srgbClr val="D32F2F"/>
    <a:srgbClr val="2C3E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44" autoAdjust="0"/>
    <p:restoredTop sz="94434" autoAdjust="0"/>
  </p:normalViewPr>
  <p:slideViewPr>
    <p:cSldViewPr snapToGrid="0" showGuides="1">
      <p:cViewPr varScale="1">
        <p:scale>
          <a:sx n="73" d="100"/>
          <a:sy n="73" d="100"/>
        </p:scale>
        <p:origin x="7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663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476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7958798" y="3443288"/>
            <a:ext cx="4233201" cy="3414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30" y="233160"/>
            <a:ext cx="2708031" cy="835449"/>
          </a:xfrm>
          <a:prstGeom prst="rect">
            <a:avLst/>
          </a:prstGeom>
        </p:spPr>
      </p:pic>
      <p:sp>
        <p:nvSpPr>
          <p:cNvPr id="4" name="文本框 4"/>
          <p:cNvSpPr txBox="1"/>
          <p:nvPr userDrawn="1"/>
        </p:nvSpPr>
        <p:spPr>
          <a:xfrm>
            <a:off x="4760730" y="1103916"/>
            <a:ext cx="280929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b="1" u="sng" dirty="0" smtClean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600" b="1" u="sng" baseline="0" dirty="0" smtClean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6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521978"/>
            <a:ext cx="2213113" cy="2599729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313172" y="0"/>
            <a:ext cx="878828" cy="8919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9" y="218874"/>
            <a:ext cx="2268720" cy="666951"/>
          </a:xfrm>
          <a:prstGeom prst="rect">
            <a:avLst/>
          </a:prstGeom>
        </p:spPr>
      </p:pic>
      <p:sp>
        <p:nvSpPr>
          <p:cNvPr id="8" name="文本框 4"/>
          <p:cNvSpPr txBox="1"/>
          <p:nvPr userDrawn="1"/>
        </p:nvSpPr>
        <p:spPr>
          <a:xfrm>
            <a:off x="159762" y="885825"/>
            <a:ext cx="256954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b="1" u="sng" dirty="0" smtClean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400" b="1" u="sng" baseline="0" dirty="0" smtClean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4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4014"/>
            <a:ext cx="10972800" cy="7889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1"/>
            <a:ext cx="10972800" cy="4911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96038"/>
            <a:ext cx="7416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008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5773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602899" y="62875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2052700-9C14-40BB-AC4A-3575FEFBB826}" type="slidenum">
              <a:rPr lang="en-US" b="1" smtClean="0">
                <a:latin typeface="Cambria" panose="02040503050406030204" pitchFamily="18" charset="0"/>
              </a:rPr>
              <a:t>‹#›</a:t>
            </a:fld>
            <a:endParaRPr lang="en-US" b="1" dirty="0">
              <a:latin typeface="Cambria" panose="02040503050406030204" pitchFamily="18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6457950"/>
            <a:ext cx="11458575" cy="14288"/>
          </a:xfrm>
          <a:prstGeom prst="line">
            <a:avLst/>
          </a:prstGeom>
          <a:ln w="28575">
            <a:solidFill>
              <a:srgbClr val="D3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517929"/>
            <a:ext cx="1003300" cy="2942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25524" y="6517929"/>
            <a:ext cx="2311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D51C29"/>
                </a:solidFill>
                <a:latin typeface="Cambria" panose="02040503050406030204" pitchFamily="18" charset="0"/>
              </a:rPr>
              <a:t>KHOA</a:t>
            </a:r>
            <a:r>
              <a:rPr lang="en-US" sz="1200" b="1" baseline="0" dirty="0" smtClean="0">
                <a:solidFill>
                  <a:srgbClr val="D51C29"/>
                </a:solidFill>
                <a:latin typeface="Cambria" panose="02040503050406030204" pitchFamily="18" charset="0"/>
              </a:rPr>
              <a:t> CÔNG NGHỆ THÔNG TIN</a:t>
            </a:r>
            <a:endParaRPr lang="en-US" sz="1200" b="1" dirty="0">
              <a:solidFill>
                <a:srgbClr val="D51C29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70" r:id="rId5"/>
    <p:sldLayoutId id="2147483671" r:id="rId6"/>
  </p:sldLayoutIdLst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74606A9D-B362-448E-BAAC-A60B438E8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3425"/>
            <a:ext cx="609600" cy="609600"/>
          </a:xfrm>
          <a:prstGeom prst="rect">
            <a:avLst/>
          </a:prstGeom>
        </p:spPr>
      </p:pic>
      <p:sp>
        <p:nvSpPr>
          <p:cNvPr id="19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1865124" y="2992860"/>
            <a:ext cx="8779570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b="1" dirty="0" smtClean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CHƯƠNG 3</a:t>
            </a:r>
            <a:r>
              <a:rPr lang="en-US" altLang="zh-CN" sz="3600" b="1" dirty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altLang="zh-CN" sz="3600" b="1" dirty="0" smtClean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STORED PROCEDURE </a:t>
            </a:r>
          </a:p>
          <a:p>
            <a:pPr algn="ctr"/>
            <a:r>
              <a:rPr lang="en-US" altLang="zh-CN" sz="3600" b="1" dirty="0" smtClean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&amp; TRIGGER </a:t>
            </a:r>
            <a:endParaRPr lang="en-US" altLang="zh-CN" sz="3600" b="1" dirty="0">
              <a:solidFill>
                <a:srgbClr val="D32F2F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altLang="zh-CN" sz="3600" b="1" dirty="0">
              <a:solidFill>
                <a:srgbClr val="D32F2F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5" name="组合 8">
            <a:extLst>
              <a:ext uri="{FF2B5EF4-FFF2-40B4-BE49-F238E27FC236}">
                <a16:creationId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4477829" y="4144120"/>
            <a:ext cx="416937" cy="416934"/>
            <a:chOff x="891974" y="4415843"/>
            <a:chExt cx="450443" cy="450443"/>
          </a:xfrm>
        </p:grpSpPr>
        <p:sp>
          <p:nvSpPr>
            <p:cNvPr id="26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椭圆 39">
              <a:extLst>
                <a:ext uri="{FF2B5EF4-FFF2-40B4-BE49-F238E27FC236}">
                  <a16:creationId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8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45156" y="4091500"/>
            <a:ext cx="3698795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GVGD: </a:t>
            </a:r>
          </a:p>
          <a:p>
            <a:pPr marL="342900" indent="-342900">
              <a:buAutoNum type="arabicPeriod"/>
            </a:pP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THS. LÝ THỊ HUYỀN CHÂU</a:t>
            </a:r>
          </a:p>
          <a:p>
            <a:pPr marL="342900" indent="-342900">
              <a:buFontTx/>
              <a:buAutoNum type="arabicPeriod"/>
            </a:pP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THS. NGÔ QUỐC HUY</a:t>
            </a:r>
          </a:p>
          <a:p>
            <a:pPr marL="342900" indent="-342900">
              <a:buFontTx/>
              <a:buAutoNum type="arabicPeriod"/>
            </a:pP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THS. NGUYỄN THỊ QUYÊN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grpSp>
        <p:nvGrpSpPr>
          <p:cNvPr id="29" name="组合 12">
            <a:extLst>
              <a:ext uri="{FF2B5EF4-FFF2-40B4-BE49-F238E27FC236}">
                <a16:creationId xmlns:a16="http://schemas.microsoft.com/office/drawing/2014/main" id="{A6373AAE-0444-45F1-A55E-2836D8D88CFA}"/>
              </a:ext>
            </a:extLst>
          </p:cNvPr>
          <p:cNvGrpSpPr/>
          <p:nvPr/>
        </p:nvGrpSpPr>
        <p:grpSpPr>
          <a:xfrm>
            <a:off x="4477829" y="5558005"/>
            <a:ext cx="416937" cy="416934"/>
            <a:chOff x="891974" y="4415843"/>
            <a:chExt cx="450443" cy="450443"/>
          </a:xfrm>
        </p:grpSpPr>
        <p:sp>
          <p:nvSpPr>
            <p:cNvPr id="30" name="椭圆 13">
              <a:extLst>
                <a:ext uri="{FF2B5EF4-FFF2-40B4-BE49-F238E27FC236}">
                  <a16:creationId xmlns:a16="http://schemas.microsoft.com/office/drawing/2014/main" id="{CDAA027D-F144-4D14-B4A5-F6916DF57A23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" name="椭圆 44">
              <a:extLst>
                <a:ext uri="{FF2B5EF4-FFF2-40B4-BE49-F238E27FC236}">
                  <a16:creationId xmlns:a16="http://schemas.microsoft.com/office/drawing/2014/main" id="{92A36B17-D0F9-46AC-BA69-068766D94A9C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2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45156" y="5582630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HỌC KỲ </a:t>
            </a: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I </a:t>
            </a: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– NĂM HỌC </a:t>
            </a: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2022-2023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3" name="椭圆 13">
            <a:extLst>
              <a:ext uri="{FF2B5EF4-FFF2-40B4-BE49-F238E27FC236}">
                <a16:creationId xmlns:a16="http://schemas.microsoft.com/office/drawing/2014/main" id="{CDAA027D-F144-4D14-B4A5-F6916DF57A23}"/>
              </a:ext>
            </a:extLst>
          </p:cNvPr>
          <p:cNvSpPr/>
          <p:nvPr/>
        </p:nvSpPr>
        <p:spPr>
          <a:xfrm>
            <a:off x="4477829" y="6170135"/>
            <a:ext cx="416937" cy="41693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4" name="椭圆 11"/>
          <p:cNvSpPr/>
          <p:nvPr/>
        </p:nvSpPr>
        <p:spPr>
          <a:xfrm>
            <a:off x="4571391" y="6259843"/>
            <a:ext cx="229812" cy="237518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5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45156" y="6170135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KHÓA </a:t>
            </a: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27T-IT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6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1937808" y="1648186"/>
            <a:ext cx="8355044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 smtClean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HỆ QUẢN TRỊ CƠ SỞ DỮ LIỆU</a:t>
            </a:r>
            <a:endParaRPr lang="en-US" altLang="zh-CN" sz="4800" b="1" dirty="0">
              <a:solidFill>
                <a:srgbClr val="2C3E5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1865124" y="2438902"/>
            <a:ext cx="877957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(Database Management </a:t>
            </a:r>
            <a:r>
              <a:rPr lang="en-US" altLang="zh-CN" sz="2800" b="1" dirty="0" smtClean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System)</a:t>
            </a:r>
            <a:endParaRPr lang="en-US" altLang="zh-CN" sz="2800" b="1" dirty="0">
              <a:solidFill>
                <a:srgbClr val="2C3E5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6443880" cy="721592"/>
            <a:chOff x="6096000" y="2068962"/>
            <a:chExt cx="7885925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78859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CÚ PHÁP STORED PROCEDURE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06071" y="1042705"/>
            <a:ext cx="3825995" cy="523220"/>
            <a:chOff x="5574683" y="2282722"/>
            <a:chExt cx="9691652" cy="523220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96336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  <a:latin typeface="Calibri" panose="020F0502020204030204" pitchFamily="34" charset="0"/>
                </a:rPr>
                <a:t>3</a:t>
              </a:r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.4 VÍ DỤ: XÓA THỦ TỤC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5574683" y="246103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350788" y="1718163"/>
            <a:ext cx="3797061" cy="3799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base">
              <a:buNone/>
            </a:pPr>
            <a:r>
              <a:rPr lang="en-US" sz="2400" b="1" dirty="0" err="1" smtClean="0"/>
              <a:t>Cú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pháp</a:t>
            </a:r>
            <a:r>
              <a:rPr lang="en-US" sz="2400" b="1" dirty="0" smtClean="0"/>
              <a:t>: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6225114" y="1689496"/>
            <a:ext cx="4643182" cy="3799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base">
              <a:buNone/>
            </a:pPr>
            <a:r>
              <a:rPr lang="en-US" sz="2400" b="1" dirty="0" err="1" smtClean="0"/>
              <a:t>Ví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dụ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xóa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thủ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tục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vừa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tạo</a:t>
            </a:r>
            <a:endParaRPr lang="en-US" sz="24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60" y="2549628"/>
            <a:ext cx="4730684" cy="2166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114" y="2574279"/>
            <a:ext cx="5689575" cy="611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717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6443880" cy="721592"/>
            <a:chOff x="6096000" y="2068962"/>
            <a:chExt cx="7885925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78859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CÚ PHÁP STORED PROCEDURE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06071" y="1042705"/>
            <a:ext cx="7783810" cy="523220"/>
            <a:chOff x="5574683" y="2282722"/>
            <a:chExt cx="19717236" cy="523220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19659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  <a:latin typeface="Calibri" panose="020F0502020204030204" pitchFamily="34" charset="0"/>
                </a:rPr>
                <a:t>3</a:t>
              </a:r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.5 VÍ DỤ: THỦ TỤC CÓ BIẾN (THAM SỐ) TOÀN CỤC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5574683" y="246103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79461" y="1503634"/>
            <a:ext cx="5328561" cy="7436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2400" b="1" dirty="0" err="1" smtClean="0"/>
              <a:t>Truyền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tham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số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để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xuất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những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sản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phẩm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có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giá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bán</a:t>
            </a:r>
            <a:r>
              <a:rPr lang="en-US" sz="2400" b="1" dirty="0" smtClean="0"/>
              <a:t> &gt;= </a:t>
            </a:r>
            <a:r>
              <a:rPr lang="en-US" sz="2400" b="1" dirty="0" err="1" smtClean="0"/>
              <a:t>giá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gốc</a:t>
            </a:r>
            <a:r>
              <a:rPr lang="en-US" sz="2400" b="1" dirty="0" smtClean="0"/>
              <a:t>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2" y="2209391"/>
            <a:ext cx="5197932" cy="4504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5665204" y="1654541"/>
            <a:ext cx="6404876" cy="38749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/>
            <a:r>
              <a:rPr lang="en-US" sz="2400" b="1" dirty="0" err="1" smtClean="0"/>
              <a:t>Biến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toàn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cục</a:t>
            </a:r>
            <a:r>
              <a:rPr lang="en-US" sz="2400" b="1" dirty="0" smtClean="0"/>
              <a:t>: </a:t>
            </a:r>
            <a:r>
              <a:rPr lang="en-US" sz="2400" b="1" dirty="0" err="1" smtClean="0"/>
              <a:t>bắt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đầu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bằng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chữ</a:t>
            </a:r>
            <a:r>
              <a:rPr lang="en-US" sz="2400" b="1" dirty="0" smtClean="0"/>
              <a:t> @</a:t>
            </a:r>
          </a:p>
          <a:p>
            <a:pPr lvl="0" fontAlgn="base"/>
            <a:endParaRPr lang="en-US" sz="2400" b="1" dirty="0" smtClean="0"/>
          </a:p>
          <a:p>
            <a:pPr lvl="0" fontAlgn="base"/>
            <a:r>
              <a:rPr lang="en-US" sz="2400" b="1" dirty="0" err="1" smtClean="0"/>
              <a:t>Cú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pháp</a:t>
            </a:r>
            <a:r>
              <a:rPr lang="en-US" sz="2400" b="1" dirty="0" smtClean="0"/>
              <a:t>:</a:t>
            </a:r>
          </a:p>
          <a:p>
            <a:pPr marL="0" lvl="0" indent="0" fontAlgn="base">
              <a:buNone/>
            </a:pPr>
            <a:r>
              <a:rPr lang="en-US" sz="2400" b="1" dirty="0" smtClean="0"/>
              <a:t>&lt;&lt;</a:t>
            </a:r>
            <a:r>
              <a:rPr lang="en-US" sz="2400" b="1" dirty="0" err="1" smtClean="0"/>
              <a:t>tên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biến</a:t>
            </a:r>
            <a:r>
              <a:rPr lang="en-US" sz="2400" b="1" dirty="0" smtClean="0"/>
              <a:t>&gt;&gt; &lt;&lt;</a:t>
            </a:r>
            <a:r>
              <a:rPr lang="en-US" sz="2400" b="1" dirty="0" err="1" smtClean="0"/>
              <a:t>kiểu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dữ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liệu</a:t>
            </a:r>
            <a:r>
              <a:rPr lang="en-US" sz="2400" b="1" dirty="0" smtClean="0"/>
              <a:t>&gt;&gt; [&lt;&lt;=</a:t>
            </a:r>
            <a:r>
              <a:rPr lang="en-US" sz="2400" b="1" dirty="0" err="1" smtClean="0"/>
              <a:t>giá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trị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mặc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định</a:t>
            </a:r>
            <a:r>
              <a:rPr lang="en-US" sz="2400" b="1" dirty="0" smtClean="0"/>
              <a:t>&gt;&gt;] [OUTPUT]</a:t>
            </a:r>
          </a:p>
          <a:p>
            <a:pPr marL="0" lvl="0" indent="0" fontAlgn="base">
              <a:buNone/>
            </a:pPr>
            <a:endParaRPr lang="en-US" sz="2400" dirty="0"/>
          </a:p>
          <a:p>
            <a:pPr lvl="0" fontAlgn="base"/>
            <a:r>
              <a:rPr lang="en-US" sz="2400" b="1" dirty="0" err="1" smtClean="0"/>
              <a:t>Lưu</a:t>
            </a:r>
            <a:r>
              <a:rPr lang="en-US" sz="2400" b="1" dirty="0" smtClean="0"/>
              <a:t> ý: </a:t>
            </a:r>
            <a:r>
              <a:rPr lang="en-US" sz="2400" b="1" dirty="0" err="1" smtClean="0"/>
              <a:t>khi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có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tham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số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thì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nên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sử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dụng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trong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thân</a:t>
            </a:r>
            <a:r>
              <a:rPr lang="en-US" sz="2400" b="1" dirty="0" smtClean="0"/>
              <a:t> SP. </a:t>
            </a:r>
          </a:p>
          <a:p>
            <a:pPr lvl="0" fontAlgn="base"/>
            <a:r>
              <a:rPr lang="en-US" sz="2400" b="1" dirty="0" err="1" smtClean="0"/>
              <a:t>Thực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thủ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tục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có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tham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số</a:t>
            </a:r>
            <a:r>
              <a:rPr lang="en-US" sz="2400" b="1" dirty="0" smtClean="0"/>
              <a:t>:</a:t>
            </a:r>
            <a:endParaRPr 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393" y="5465963"/>
            <a:ext cx="5621373" cy="76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3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6443880" cy="721592"/>
            <a:chOff x="6096000" y="2068962"/>
            <a:chExt cx="7885925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78859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CÚ PHÁP STORED PROCEDURE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06071" y="954089"/>
            <a:ext cx="9418412" cy="605485"/>
            <a:chOff x="5574683" y="2194106"/>
            <a:chExt cx="23857860" cy="605485"/>
          </a:xfrm>
        </p:grpSpPr>
        <p:sp>
          <p:nvSpPr>
            <p:cNvPr id="10" name="文本框 20"/>
            <p:cNvSpPr txBox="1"/>
            <p:nvPr/>
          </p:nvSpPr>
          <p:spPr>
            <a:xfrm>
              <a:off x="5574683" y="2194106"/>
              <a:ext cx="238578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  <a:latin typeface="Calibri" panose="020F0502020204030204" pitchFamily="34" charset="0"/>
                </a:rPr>
                <a:t>3</a:t>
              </a:r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.6 VÍ DỤ: THỦ TỤC CÓ BIẾN (THAM SỐ) TOÀN CỤC TÙY CHỌN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5574683" y="246103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27624" y="1400672"/>
            <a:ext cx="5107007" cy="7436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2400" b="1" dirty="0" err="1" smtClean="0"/>
              <a:t>Những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tham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số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mặc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định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có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thể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truyền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hoặc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không</a:t>
            </a:r>
            <a:r>
              <a:rPr lang="en-US" sz="2400" b="1" dirty="0" smtClean="0"/>
              <a:t>: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5547640" y="2996156"/>
            <a:ext cx="6404876" cy="38749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/>
            <a:r>
              <a:rPr lang="en-US" sz="2400" b="1" dirty="0" err="1" smtClean="0"/>
              <a:t>Thực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thủ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tục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có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tham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số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tùy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chọn</a:t>
            </a:r>
            <a:r>
              <a:rPr lang="en-US" sz="2400" b="1" dirty="0" smtClean="0"/>
              <a:t>: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127207"/>
            <a:ext cx="5159829" cy="4743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640" y="3616683"/>
            <a:ext cx="5841224" cy="1051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393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6443880" cy="721592"/>
            <a:chOff x="6096000" y="2068962"/>
            <a:chExt cx="7885925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78859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CÚ PHÁP STORED PROCEDURE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06071" y="954089"/>
            <a:ext cx="7344255" cy="605485"/>
            <a:chOff x="5574683" y="2194106"/>
            <a:chExt cx="18603796" cy="605485"/>
          </a:xfrm>
        </p:grpSpPr>
        <p:sp>
          <p:nvSpPr>
            <p:cNvPr id="10" name="文本框 20"/>
            <p:cNvSpPr txBox="1"/>
            <p:nvPr/>
          </p:nvSpPr>
          <p:spPr>
            <a:xfrm>
              <a:off x="5574683" y="2194106"/>
              <a:ext cx="186037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  <a:latin typeface="Calibri" panose="020F0502020204030204" pitchFamily="34" charset="0"/>
                </a:rPr>
                <a:t>3</a:t>
              </a:r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.7 VÍ DỤ: THỦ TỤC CÓ BIẾN (THAM SỐ) CỤC BỘ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5574683" y="246103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27624" y="1400672"/>
            <a:ext cx="5107007" cy="7436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2400" b="1" dirty="0" err="1" smtClean="0"/>
              <a:t>Xuất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sách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sản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phẩm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cộng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dồn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xuống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dòng</a:t>
            </a:r>
            <a:r>
              <a:rPr lang="en-US" sz="2400" b="1" dirty="0" smtClean="0"/>
              <a:t>: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5547640" y="2996156"/>
            <a:ext cx="6404876" cy="38749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/>
            <a:r>
              <a:rPr lang="en-US" sz="2400" b="1" dirty="0" err="1" smtClean="0"/>
              <a:t>Thực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thủ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tục</a:t>
            </a:r>
            <a:r>
              <a:rPr lang="en-US" sz="2400" b="1" dirty="0" smtClean="0"/>
              <a:t>:</a:t>
            </a: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1" y="2131297"/>
            <a:ext cx="5136707" cy="4726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865" y="3577044"/>
            <a:ext cx="5012192" cy="576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309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6443880" cy="721592"/>
            <a:chOff x="6096000" y="2068962"/>
            <a:chExt cx="7885925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78859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CÚ PHÁP STORED PROCEDURE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06071" y="954089"/>
            <a:ext cx="9099414" cy="605485"/>
            <a:chOff x="5574683" y="2194106"/>
            <a:chExt cx="23049808" cy="605485"/>
          </a:xfrm>
        </p:grpSpPr>
        <p:sp>
          <p:nvSpPr>
            <p:cNvPr id="10" name="文本框 20"/>
            <p:cNvSpPr txBox="1"/>
            <p:nvPr/>
          </p:nvSpPr>
          <p:spPr>
            <a:xfrm>
              <a:off x="5574683" y="2194106"/>
              <a:ext cx="230498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  <a:latin typeface="Calibri" panose="020F0502020204030204" pitchFamily="34" charset="0"/>
                </a:rPr>
                <a:t>3</a:t>
              </a:r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.8 VÍ DỤ: THỦ TỤC CÓ BIẾN (THAM SỐ) TOÀN CỤC OUTPUT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5574683" y="246103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27624" y="1400672"/>
            <a:ext cx="5537580" cy="7436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2000" b="1" dirty="0" err="1" smtClean="0"/>
              <a:t>Xuất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sản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phẩm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theo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năm</a:t>
            </a:r>
            <a:r>
              <a:rPr lang="en-US" sz="2000" b="1" dirty="0" smtClean="0"/>
              <a:t> model </a:t>
            </a:r>
            <a:r>
              <a:rPr lang="en-US" sz="2000" b="1" dirty="0" err="1" smtClean="0"/>
              <a:t>và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trả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về</a:t>
            </a:r>
            <a:r>
              <a:rPr lang="en-US" sz="2000" b="1" dirty="0" smtClean="0"/>
              <a:t> SL </a:t>
            </a:r>
            <a:r>
              <a:rPr lang="en-US" sz="2000" b="1" dirty="0" err="1" smtClean="0"/>
              <a:t>sản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phẩm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thông</a:t>
            </a:r>
            <a:r>
              <a:rPr lang="en-US" sz="2000" b="1" dirty="0" smtClean="0"/>
              <a:t> qua </a:t>
            </a:r>
            <a:r>
              <a:rPr lang="en-US" sz="2000" b="1" dirty="0" err="1" smtClean="0"/>
              <a:t>biến</a:t>
            </a:r>
            <a:r>
              <a:rPr lang="en-US" sz="2000" b="1" dirty="0" smtClean="0"/>
              <a:t> OUTPUT: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6055778" y="1477309"/>
            <a:ext cx="6404876" cy="38749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/>
            <a:r>
              <a:rPr lang="en-US" sz="2400" b="1" dirty="0" err="1" smtClean="0"/>
              <a:t>Thực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thủ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tục</a:t>
            </a:r>
            <a:r>
              <a:rPr lang="en-US" sz="2400" b="1" dirty="0" smtClean="0"/>
              <a:t>: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" y="2006156"/>
            <a:ext cx="4975593" cy="4851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432" y="1981959"/>
            <a:ext cx="5772783" cy="2250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853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39" y="4441552"/>
            <a:ext cx="7877008" cy="2320290"/>
          </a:xfrm>
          <a:prstGeom prst="rect">
            <a:avLst/>
          </a:prstGeom>
        </p:spPr>
      </p:pic>
      <p:grpSp>
        <p:nvGrpSpPr>
          <p:cNvPr id="6" name="组合 19"/>
          <p:cNvGrpSpPr/>
          <p:nvPr/>
        </p:nvGrpSpPr>
        <p:grpSpPr>
          <a:xfrm>
            <a:off x="1528974" y="232497"/>
            <a:ext cx="6443880" cy="721592"/>
            <a:chOff x="6096000" y="2068962"/>
            <a:chExt cx="7885925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78859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CÚ PHÁP STORED PROCEDURE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06071" y="954089"/>
            <a:ext cx="7965322" cy="605485"/>
            <a:chOff x="5574683" y="2194106"/>
            <a:chExt cx="20177028" cy="605485"/>
          </a:xfrm>
        </p:grpSpPr>
        <p:sp>
          <p:nvSpPr>
            <p:cNvPr id="10" name="文本框 20"/>
            <p:cNvSpPr txBox="1"/>
            <p:nvPr/>
          </p:nvSpPr>
          <p:spPr>
            <a:xfrm>
              <a:off x="5574683" y="2194106"/>
              <a:ext cx="201770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3.9 VÍ DỤ: TRY… CATCH TRONG STORED PROCEDURE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5574683" y="246103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27624" y="1400672"/>
            <a:ext cx="1609736" cy="7436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2000" b="1" dirty="0" err="1" smtClean="0"/>
              <a:t>Bảng</a:t>
            </a:r>
            <a:r>
              <a:rPr lang="en-US" sz="2000" b="1" dirty="0" smtClean="0"/>
              <a:t> A: 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127624" y="3886155"/>
            <a:ext cx="4563603" cy="3924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/>
            <a:r>
              <a:rPr lang="en-US" sz="2400" b="1" dirty="0" err="1" smtClean="0"/>
              <a:t>Sửa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lại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dùng</a:t>
            </a:r>
            <a:r>
              <a:rPr lang="en-US" sz="2400" b="1" dirty="0" smtClean="0"/>
              <a:t> Try…Catch:</a:t>
            </a: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328" y="1877926"/>
            <a:ext cx="4671565" cy="19939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50" y="1857906"/>
            <a:ext cx="2186804" cy="1542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264" y="1920336"/>
            <a:ext cx="2754415" cy="157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3113678" y="1372395"/>
            <a:ext cx="1609736" cy="7436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2000" b="1" dirty="0" err="1" smtClean="0"/>
              <a:t>Bảng</a:t>
            </a:r>
            <a:r>
              <a:rPr lang="en-US" sz="2000" b="1" dirty="0" smtClean="0"/>
              <a:t> B: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8976" y="3614899"/>
            <a:ext cx="5451566" cy="826653"/>
          </a:xfrm>
          <a:prstGeom prst="rect">
            <a:avLst/>
          </a:prstGeom>
        </p:spPr>
      </p:pic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6571442" y="1477309"/>
            <a:ext cx="4563603" cy="3924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/>
            <a:r>
              <a:rPr lang="en-US" sz="2400" b="1" dirty="0" smtClean="0"/>
              <a:t>Stored Procedure ban </a:t>
            </a:r>
            <a:r>
              <a:rPr lang="en-US" sz="2400" b="1" dirty="0" err="1" smtClean="0"/>
              <a:t>đầu</a:t>
            </a:r>
            <a:r>
              <a:rPr lang="en-US" sz="2400" b="1" dirty="0" smtClean="0"/>
              <a:t>: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63080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6443880" cy="721592"/>
            <a:chOff x="6096000" y="2068962"/>
            <a:chExt cx="7885925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78859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CÚ PHÁP STORED PROCEDURE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06071" y="954089"/>
            <a:ext cx="4842351" cy="605485"/>
            <a:chOff x="5574683" y="2194106"/>
            <a:chExt cx="12266198" cy="605485"/>
          </a:xfrm>
        </p:grpSpPr>
        <p:sp>
          <p:nvSpPr>
            <p:cNvPr id="10" name="文本框 20"/>
            <p:cNvSpPr txBox="1"/>
            <p:nvPr/>
          </p:nvSpPr>
          <p:spPr>
            <a:xfrm>
              <a:off x="5574683" y="2194106"/>
              <a:ext cx="12266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3.10 BÁO LỖI: RAISERROR (1/2)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5574683" y="246103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27624" y="1400672"/>
            <a:ext cx="1609736" cy="7436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2000" b="1" dirty="0" err="1" smtClean="0"/>
              <a:t>Cú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pháp</a:t>
            </a:r>
            <a:r>
              <a:rPr lang="en-US" sz="2000" b="1" dirty="0" smtClean="0"/>
              <a:t> 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7016901" y="1314593"/>
            <a:ext cx="4987866" cy="51123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T</a:t>
            </a:r>
            <a:r>
              <a:rPr lang="vi-VN" sz="1800" b="1" dirty="0" smtClean="0"/>
              <a:t>ham </a:t>
            </a:r>
            <a:r>
              <a:rPr lang="vi-VN" sz="1800" b="1" dirty="0"/>
              <a:t>số đầu tiên: nội dung thông báo lỗi. </a:t>
            </a:r>
            <a:endParaRPr lang="en-US" sz="1800" b="1" dirty="0" smtClean="0"/>
          </a:p>
          <a:p>
            <a:pPr lvl="1"/>
            <a:r>
              <a:rPr lang="vi-VN" sz="1800" dirty="0" smtClean="0"/>
              <a:t>msg_id</a:t>
            </a:r>
            <a:r>
              <a:rPr lang="vi-VN" sz="1800" dirty="0"/>
              <a:t>: Là một ‘error mesage’ được người dùng khai báo. Nó được lưu trữ trong </a:t>
            </a:r>
            <a:r>
              <a:rPr lang="vi-VN" sz="1800" dirty="0" smtClean="0"/>
              <a:t>sys.message.</a:t>
            </a:r>
            <a:endParaRPr lang="en-US" sz="1800" dirty="0" smtClean="0"/>
          </a:p>
          <a:p>
            <a:pPr lvl="1"/>
            <a:r>
              <a:rPr lang="vi-VN" sz="1800" dirty="0" smtClean="0"/>
              <a:t>msg_str</a:t>
            </a:r>
            <a:r>
              <a:rPr lang="vi-VN" sz="1800" dirty="0"/>
              <a:t>: Là một chuỗi lỗi, được đặt trong dấu nháy đơn</a:t>
            </a:r>
            <a:r>
              <a:rPr lang="vi-VN" sz="1800" dirty="0" smtClean="0"/>
              <a:t>.</a:t>
            </a:r>
            <a:endParaRPr lang="en-US" sz="1800" dirty="0" smtClean="0"/>
          </a:p>
          <a:p>
            <a:pPr lvl="1"/>
            <a:r>
              <a:rPr lang="vi-VN" sz="1800" dirty="0" smtClean="0"/>
              <a:t>@</a:t>
            </a:r>
            <a:r>
              <a:rPr lang="vi-VN" sz="1800" dirty="0"/>
              <a:t>local_variable: Một biến cục bộ, chứa thông báo lỗi.</a:t>
            </a:r>
          </a:p>
          <a:p>
            <a:r>
              <a:rPr lang="en-US" sz="1800" b="1" dirty="0"/>
              <a:t>T</a:t>
            </a:r>
            <a:r>
              <a:rPr lang="vi-VN" sz="1800" b="1" dirty="0" smtClean="0"/>
              <a:t>ham </a:t>
            </a:r>
            <a:r>
              <a:rPr lang="vi-VN" sz="1800" b="1" dirty="0"/>
              <a:t>số thứ hai: mức độ của </a:t>
            </a:r>
            <a:r>
              <a:rPr lang="vi-VN" sz="1800" b="1" dirty="0" smtClean="0"/>
              <a:t>lỗi</a:t>
            </a:r>
            <a:endParaRPr lang="vi-VN" sz="1800" b="1" dirty="0"/>
          </a:p>
          <a:p>
            <a:pPr lvl="1"/>
            <a:r>
              <a:rPr lang="vi-VN" sz="1800" dirty="0"/>
              <a:t>serverity: </a:t>
            </a:r>
            <a:endParaRPr lang="en-US" sz="1800" dirty="0"/>
          </a:p>
          <a:p>
            <a:pPr lvl="2"/>
            <a:r>
              <a:rPr lang="vi-VN" sz="1800" dirty="0" smtClean="0"/>
              <a:t>0-10</a:t>
            </a:r>
            <a:r>
              <a:rPr lang="vi-VN" sz="1800" dirty="0"/>
              <a:t>: Informational </a:t>
            </a:r>
            <a:r>
              <a:rPr lang="vi-VN" sz="1800" dirty="0" smtClean="0"/>
              <a:t>messages</a:t>
            </a:r>
            <a:endParaRPr lang="en-US" sz="1800" dirty="0" smtClean="0"/>
          </a:p>
          <a:p>
            <a:pPr lvl="2"/>
            <a:r>
              <a:rPr lang="vi-VN" sz="1800" dirty="0" smtClean="0"/>
              <a:t>11-18</a:t>
            </a:r>
            <a:r>
              <a:rPr lang="vi-VN" sz="1800" dirty="0"/>
              <a:t>: </a:t>
            </a:r>
            <a:r>
              <a:rPr lang="vi-VN" sz="1800" dirty="0" smtClean="0"/>
              <a:t>Errors</a:t>
            </a:r>
            <a:endParaRPr lang="en-US" sz="1800" dirty="0" smtClean="0"/>
          </a:p>
          <a:p>
            <a:pPr lvl="2"/>
            <a:r>
              <a:rPr lang="vi-VN" sz="1800" dirty="0" smtClean="0"/>
              <a:t>19-25</a:t>
            </a:r>
            <a:r>
              <a:rPr lang="vi-VN" sz="1800" dirty="0"/>
              <a:t>: Fatal errors</a:t>
            </a:r>
          </a:p>
          <a:p>
            <a:pPr lvl="1"/>
            <a:r>
              <a:rPr lang="vi-VN" sz="1800" dirty="0"/>
              <a:t>state: là một số nằm trong đoạn [0-255]. Mỗi giá trị sẽ mang một ý nghĩa được quy ước bởi quản trị </a:t>
            </a:r>
            <a:r>
              <a:rPr lang="vi-VN" sz="1800" dirty="0" smtClean="0"/>
              <a:t>viên</a:t>
            </a:r>
            <a:r>
              <a:rPr lang="en-US" sz="1800" dirty="0" smtClean="0"/>
              <a:t>, </a:t>
            </a:r>
            <a:r>
              <a:rPr lang="vi-VN" sz="1800" dirty="0" smtClean="0"/>
              <a:t>có </a:t>
            </a:r>
            <a:r>
              <a:rPr lang="vi-VN" sz="1800" dirty="0"/>
              <a:t>thể set 1 giá trị chung, để có phương án xử lý.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3" y="2719209"/>
            <a:ext cx="7079568" cy="143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20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6443880" cy="721592"/>
            <a:chOff x="6096000" y="2068962"/>
            <a:chExt cx="7885925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78859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CÚ PHÁP STORED PROCEDURE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06071" y="954089"/>
            <a:ext cx="4842351" cy="605485"/>
            <a:chOff x="5574683" y="2194106"/>
            <a:chExt cx="12266198" cy="605485"/>
          </a:xfrm>
        </p:grpSpPr>
        <p:sp>
          <p:nvSpPr>
            <p:cNvPr id="10" name="文本框 20"/>
            <p:cNvSpPr txBox="1"/>
            <p:nvPr/>
          </p:nvSpPr>
          <p:spPr>
            <a:xfrm>
              <a:off x="5574683" y="2194106"/>
              <a:ext cx="12266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3.10 BÁO LỖI: RAISERROR (2/2)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5574683" y="246103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506071" y="1522117"/>
            <a:ext cx="1609736" cy="7436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2000" b="1" dirty="0" err="1" smtClean="0"/>
              <a:t>Ví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dụ</a:t>
            </a:r>
            <a:r>
              <a:rPr lang="en-US" sz="2000" b="1" dirty="0" smtClean="0"/>
              <a:t>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705" y="2144362"/>
            <a:ext cx="5215289" cy="2780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803" y="2144362"/>
            <a:ext cx="5220958" cy="2780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09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6332" y="2830051"/>
            <a:ext cx="10076329" cy="1850164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b="1" dirty="0" err="1" smtClean="0"/>
              <a:t>Quy</a:t>
            </a:r>
            <a:r>
              <a:rPr lang="en-US" b="1" dirty="0" smtClean="0"/>
              <a:t> </a:t>
            </a:r>
            <a:r>
              <a:rPr lang="en-US" b="1" dirty="0" err="1" smtClean="0"/>
              <a:t>tắc</a:t>
            </a:r>
            <a:r>
              <a:rPr lang="en-US" b="1" dirty="0" smtClean="0"/>
              <a:t> </a:t>
            </a:r>
            <a:r>
              <a:rPr lang="en-US" b="1" dirty="0" err="1" smtClean="0"/>
              <a:t>nghiệp</a:t>
            </a:r>
            <a:r>
              <a:rPr lang="en-US" b="1" dirty="0" smtClean="0"/>
              <a:t> </a:t>
            </a:r>
            <a:r>
              <a:rPr lang="en-US" b="1" dirty="0" err="1" smtClean="0"/>
              <a:t>vụ</a:t>
            </a:r>
            <a:r>
              <a:rPr lang="en-US" b="1" dirty="0" smtClean="0"/>
              <a:t>:</a:t>
            </a:r>
          </a:p>
          <a:p>
            <a:pPr lvl="1" algn="just">
              <a:lnSpc>
                <a:spcPct val="150000"/>
              </a:lnSpc>
            </a:pP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rút</a:t>
            </a:r>
            <a:r>
              <a:rPr lang="en-US" dirty="0" smtClean="0"/>
              <a:t> </a:t>
            </a: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thiểu</a:t>
            </a:r>
            <a:r>
              <a:rPr lang="en-US" dirty="0" smtClean="0"/>
              <a:t>: </a:t>
            </a:r>
            <a:r>
              <a:rPr lang="en-US" b="1" dirty="0" smtClean="0"/>
              <a:t>50.000</a:t>
            </a:r>
          </a:p>
          <a:p>
            <a:pPr lvl="1" algn="just">
              <a:lnSpc>
                <a:spcPct val="150000"/>
              </a:lnSpc>
            </a:pP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rút</a:t>
            </a:r>
            <a:r>
              <a:rPr lang="en-US" dirty="0" smtClean="0"/>
              <a:t> </a:t>
            </a: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:</a:t>
            </a:r>
          </a:p>
          <a:p>
            <a:pPr lvl="2" algn="just">
              <a:lnSpc>
                <a:spcPct val="150000"/>
              </a:lnSpc>
            </a:pPr>
            <a:r>
              <a:rPr lang="en-US" dirty="0" err="1" smtClean="0"/>
              <a:t>Quầy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dịch:số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dư</a:t>
            </a:r>
            <a:endParaRPr lang="en-US" dirty="0" smtClean="0"/>
          </a:p>
          <a:p>
            <a:pPr lvl="2" algn="just">
              <a:lnSpc>
                <a:spcPct val="150000"/>
              </a:lnSpc>
            </a:pPr>
            <a:r>
              <a:rPr lang="en-US" dirty="0" smtClean="0"/>
              <a:t>ATM: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dư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b="1" dirty="0" smtClean="0"/>
              <a:t>3.000.000</a:t>
            </a:r>
          </a:p>
          <a:p>
            <a:pPr lvl="1" algn="just">
              <a:lnSpc>
                <a:spcPct val="150000"/>
              </a:lnSpc>
            </a:pP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dư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khoản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rút</a:t>
            </a:r>
            <a:r>
              <a:rPr lang="en-US" dirty="0" smtClean="0"/>
              <a:t> = </a:t>
            </a:r>
            <a:r>
              <a:rPr lang="en-US" dirty="0" err="1" smtClean="0"/>
              <a:t>SoDuTK</a:t>
            </a:r>
            <a:r>
              <a:rPr lang="en-US" dirty="0" smtClean="0"/>
              <a:t> - </a:t>
            </a:r>
            <a:r>
              <a:rPr lang="en-US" dirty="0" err="1" smtClean="0"/>
              <a:t>SoTienGD</a:t>
            </a:r>
            <a:endParaRPr lang="en-US" dirty="0"/>
          </a:p>
        </p:txBody>
      </p:sp>
      <p:grpSp>
        <p:nvGrpSpPr>
          <p:cNvPr id="6" name="组合 19"/>
          <p:cNvGrpSpPr/>
          <p:nvPr/>
        </p:nvGrpSpPr>
        <p:grpSpPr>
          <a:xfrm>
            <a:off x="1528974" y="232497"/>
            <a:ext cx="4136230" cy="721592"/>
            <a:chOff x="6096000" y="2068962"/>
            <a:chExt cx="5061857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36284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4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ĐẶT VẤN ĐỀ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162932"/>
              </p:ext>
            </p:extLst>
          </p:nvPr>
        </p:nvGraphicFramePr>
        <p:xfrm>
          <a:off x="399409" y="1330457"/>
          <a:ext cx="3976647" cy="117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549">
                  <a:extLst>
                    <a:ext uri="{9D8B030D-6E8A-4147-A177-3AD203B41FA5}">
                      <a16:colId xmlns:a16="http://schemas.microsoft.com/office/drawing/2014/main" val="265597327"/>
                    </a:ext>
                  </a:extLst>
                </a:gridCol>
                <a:gridCol w="1325549">
                  <a:extLst>
                    <a:ext uri="{9D8B030D-6E8A-4147-A177-3AD203B41FA5}">
                      <a16:colId xmlns:a16="http://schemas.microsoft.com/office/drawing/2014/main" val="3652145813"/>
                    </a:ext>
                  </a:extLst>
                </a:gridCol>
                <a:gridCol w="1325549">
                  <a:extLst>
                    <a:ext uri="{9D8B030D-6E8A-4147-A177-3AD203B41FA5}">
                      <a16:colId xmlns:a16="http://schemas.microsoft.com/office/drawing/2014/main" val="2997709218"/>
                    </a:ext>
                  </a:extLst>
                </a:gridCol>
              </a:tblGrid>
              <a:tr h="39270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MaTK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TenTK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SoDuTK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885873"/>
                  </a:ext>
                </a:extLst>
              </a:tr>
              <a:tr h="392704">
                <a:tc>
                  <a:txBody>
                    <a:bodyPr/>
                    <a:lstStyle/>
                    <a:p>
                      <a:r>
                        <a:rPr lang="en-US" dirty="0" smtClean="0"/>
                        <a:t>16111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</a:t>
                      </a:r>
                      <a:r>
                        <a:rPr lang="en-US" dirty="0" smtClean="0"/>
                        <a:t> Nguyen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1.000.000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931370"/>
                  </a:ext>
                </a:extLst>
              </a:tr>
              <a:tr h="392704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16222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Chau</a:t>
                      </a:r>
                      <a:r>
                        <a:rPr lang="en-US" b="1" baseline="0" dirty="0" smtClean="0">
                          <a:solidFill>
                            <a:srgbClr val="FF0000"/>
                          </a:solidFill>
                        </a:rPr>
                        <a:t> Ly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2.000.000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933447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412543"/>
              </p:ext>
            </p:extLst>
          </p:nvPr>
        </p:nvGraphicFramePr>
        <p:xfrm>
          <a:off x="4911634" y="1308155"/>
          <a:ext cx="7064775" cy="1683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2955">
                  <a:extLst>
                    <a:ext uri="{9D8B030D-6E8A-4147-A177-3AD203B41FA5}">
                      <a16:colId xmlns:a16="http://schemas.microsoft.com/office/drawing/2014/main" val="2053543535"/>
                    </a:ext>
                  </a:extLst>
                </a:gridCol>
                <a:gridCol w="1412955">
                  <a:extLst>
                    <a:ext uri="{9D8B030D-6E8A-4147-A177-3AD203B41FA5}">
                      <a16:colId xmlns:a16="http://schemas.microsoft.com/office/drawing/2014/main" val="3306520257"/>
                    </a:ext>
                  </a:extLst>
                </a:gridCol>
                <a:gridCol w="1412955">
                  <a:extLst>
                    <a:ext uri="{9D8B030D-6E8A-4147-A177-3AD203B41FA5}">
                      <a16:colId xmlns:a16="http://schemas.microsoft.com/office/drawing/2014/main" val="4007773351"/>
                    </a:ext>
                  </a:extLst>
                </a:gridCol>
                <a:gridCol w="1412955">
                  <a:extLst>
                    <a:ext uri="{9D8B030D-6E8A-4147-A177-3AD203B41FA5}">
                      <a16:colId xmlns:a16="http://schemas.microsoft.com/office/drawing/2014/main" val="1119308446"/>
                    </a:ext>
                  </a:extLst>
                </a:gridCol>
                <a:gridCol w="1412955">
                  <a:extLst>
                    <a:ext uri="{9D8B030D-6E8A-4147-A177-3AD203B41FA5}">
                      <a16:colId xmlns:a16="http://schemas.microsoft.com/office/drawing/2014/main" val="3417388827"/>
                    </a:ext>
                  </a:extLst>
                </a:gridCol>
              </a:tblGrid>
              <a:tr h="54468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MaGD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MaTK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ViTriGD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NgayGD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SoTienGD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499954"/>
                  </a:ext>
                </a:extLst>
              </a:tr>
              <a:tr h="379519">
                <a:tc>
                  <a:txBody>
                    <a:bodyPr/>
                    <a:lstStyle/>
                    <a:p>
                      <a:r>
                        <a:rPr lang="en-US" dirty="0" smtClean="0"/>
                        <a:t>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16111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QGD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1/1/2021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1.000.000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400840"/>
                  </a:ext>
                </a:extLst>
              </a:tr>
              <a:tr h="379519">
                <a:tc>
                  <a:txBody>
                    <a:bodyPr/>
                    <a:lstStyle/>
                    <a:p>
                      <a:r>
                        <a:rPr lang="en-US" dirty="0" smtClean="0"/>
                        <a:t>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16222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2/3/2021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5.000.000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895219"/>
                  </a:ext>
                </a:extLst>
              </a:tr>
              <a:tr h="379519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003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16222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ATM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6/9/2021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3.000.000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675660"/>
                  </a:ext>
                </a:extLst>
              </a:tr>
            </a:tbl>
          </a:graphicData>
        </a:graphic>
      </p:graphicFrame>
      <p:grpSp>
        <p:nvGrpSpPr>
          <p:cNvPr id="12" name="组合 19"/>
          <p:cNvGrpSpPr/>
          <p:nvPr/>
        </p:nvGrpSpPr>
        <p:grpSpPr>
          <a:xfrm>
            <a:off x="399409" y="887342"/>
            <a:ext cx="2175210" cy="523220"/>
            <a:chOff x="5632699" y="2282722"/>
            <a:chExt cx="5510020" cy="523220"/>
          </a:xfrm>
        </p:grpSpPr>
        <p:sp>
          <p:nvSpPr>
            <p:cNvPr id="13" name="文本框 20"/>
            <p:cNvSpPr txBox="1"/>
            <p:nvPr/>
          </p:nvSpPr>
          <p:spPr>
            <a:xfrm>
              <a:off x="5632699" y="2282722"/>
              <a:ext cx="44687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TAIKHOAN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文本框 21"/>
            <p:cNvSpPr txBox="1"/>
            <p:nvPr/>
          </p:nvSpPr>
          <p:spPr>
            <a:xfrm>
              <a:off x="6080862" y="2375055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5" name="组合 19"/>
          <p:cNvGrpSpPr/>
          <p:nvPr/>
        </p:nvGrpSpPr>
        <p:grpSpPr>
          <a:xfrm>
            <a:off x="4835340" y="844684"/>
            <a:ext cx="2826287" cy="523220"/>
            <a:chOff x="5632699" y="2282722"/>
            <a:chExt cx="7159262" cy="523220"/>
          </a:xfrm>
        </p:grpSpPr>
        <p:sp>
          <p:nvSpPr>
            <p:cNvPr id="16" name="文本框 20"/>
            <p:cNvSpPr txBox="1"/>
            <p:nvPr/>
          </p:nvSpPr>
          <p:spPr>
            <a:xfrm>
              <a:off x="5632699" y="2282722"/>
              <a:ext cx="7159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GIAODICHRUTIEN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文本框 21"/>
            <p:cNvSpPr txBox="1"/>
            <p:nvPr/>
          </p:nvSpPr>
          <p:spPr>
            <a:xfrm>
              <a:off x="6080862" y="2375055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399409" y="2076994"/>
            <a:ext cx="3976647" cy="4315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911634" y="2614263"/>
            <a:ext cx="7064775" cy="4315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4376056" y="2795452"/>
            <a:ext cx="7815944" cy="2612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15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06071" y="1484313"/>
            <a:ext cx="10076329" cy="4911725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vi-VN" dirty="0"/>
              <a:t>Trigger là một loại stored procedure đặc biệt được thực thi (execute) một cách tự động khi có một sự kiện thay đổi dữ liệu (data modification) xảy ra như </a:t>
            </a:r>
            <a:r>
              <a:rPr lang="vi-VN" b="1" dirty="0"/>
              <a:t>Update, Insert </a:t>
            </a:r>
            <a:r>
              <a:rPr lang="vi-VN" dirty="0"/>
              <a:t>hoặc </a:t>
            </a:r>
            <a:r>
              <a:rPr lang="vi-VN" b="1" dirty="0"/>
              <a:t>Delete</a:t>
            </a:r>
            <a:r>
              <a:rPr lang="vi-VN" dirty="0"/>
              <a:t>. </a:t>
            </a:r>
            <a:endParaRPr lang="en-US" dirty="0" smtClean="0"/>
          </a:p>
          <a:p>
            <a:pPr algn="just">
              <a:lnSpc>
                <a:spcPct val="150000"/>
              </a:lnSpc>
            </a:pPr>
            <a:r>
              <a:rPr lang="vi-VN" dirty="0" smtClean="0"/>
              <a:t>Trigger </a:t>
            </a:r>
            <a:r>
              <a:rPr lang="vi-VN" dirty="0"/>
              <a:t>được dùng để đảm bảo tính toàn vẹn dữ liệu (Data Integrity) hoặc thực hiện các quy tắc nghiệp vụ (business rules) nào đó.</a:t>
            </a:r>
            <a:endParaRPr lang="en-US" dirty="0"/>
          </a:p>
        </p:txBody>
      </p:sp>
      <p:grpSp>
        <p:nvGrpSpPr>
          <p:cNvPr id="6" name="组合 19"/>
          <p:cNvGrpSpPr/>
          <p:nvPr/>
        </p:nvGrpSpPr>
        <p:grpSpPr>
          <a:xfrm>
            <a:off x="1528974" y="232497"/>
            <a:ext cx="4575291" cy="721592"/>
            <a:chOff x="6096000" y="2068962"/>
            <a:chExt cx="5599173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55991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5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GIỚI THIỆU TRIGGER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28974" y="1042705"/>
            <a:ext cx="3065263" cy="538609"/>
            <a:chOff x="5632699" y="2282722"/>
            <a:chExt cx="7764612" cy="538609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77646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  <a:latin typeface="Calibri" panose="020F0502020204030204" pitchFamily="34" charset="0"/>
                </a:rPr>
                <a:t>5</a:t>
              </a:r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.1 TRIGGER LÀ GÌ?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6096000" y="248277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249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23500" y="3016513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 smtClean="0">
                <a:solidFill>
                  <a:schemeClr val="accent1"/>
                </a:solidFill>
                <a:latin typeface="Cambria" panose="02040503050406030204" pitchFamily="18" charset="0"/>
                <a:ea typeface="+mj-ea"/>
                <a:cs typeface="经典综艺体简" panose="02010609000101010101" pitchFamily="49" charset="-122"/>
              </a:rPr>
              <a:t>NỘI DUNG</a:t>
            </a:r>
            <a:endParaRPr lang="en-US" altLang="zh-CN" sz="4800" b="1" dirty="0">
              <a:solidFill>
                <a:schemeClr val="accent1"/>
              </a:solidFill>
              <a:latin typeface="Cambria" panose="02040503050406030204" pitchFamily="18" charset="0"/>
              <a:ea typeface="+mj-ea"/>
              <a:cs typeface="经典综艺体简" panose="0201060900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84451" y="1590536"/>
            <a:ext cx="587731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 smtClean="0">
                <a:solidFill>
                  <a:schemeClr val="accent2"/>
                </a:solidFill>
                <a:latin typeface="Cambria" panose="02040503050406030204" pitchFamily="18" charset="0"/>
              </a:rPr>
              <a:t>CÁC LOẠI LẬP TRÌNH THỦ TỤC</a:t>
            </a:r>
            <a:endParaRPr lang="en-US" altLang="zh-CN" sz="3200" b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84450" y="2294019"/>
            <a:ext cx="643458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 smtClean="0">
                <a:solidFill>
                  <a:schemeClr val="accent2"/>
                </a:solidFill>
                <a:latin typeface="Cambria" panose="02040503050406030204" pitchFamily="18" charset="0"/>
              </a:rPr>
              <a:t>GIỚI THIỆU STORED PROCEDURE</a:t>
            </a:r>
            <a:endParaRPr lang="en-US" altLang="zh-CN" sz="3200" b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219482" y="1524578"/>
            <a:ext cx="88678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01.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197669" y="2232464"/>
            <a:ext cx="88678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02.</a:t>
            </a:r>
          </a:p>
        </p:txBody>
      </p:sp>
      <p:sp>
        <p:nvSpPr>
          <p:cNvPr id="7" name="文本框 16"/>
          <p:cNvSpPr txBox="1"/>
          <p:nvPr/>
        </p:nvSpPr>
        <p:spPr>
          <a:xfrm>
            <a:off x="4175856" y="2910765"/>
            <a:ext cx="88678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 smtClean="0">
                <a:solidFill>
                  <a:schemeClr val="accent1"/>
                </a:solidFill>
                <a:latin typeface="Cambria" panose="02040503050406030204" pitchFamily="18" charset="0"/>
              </a:rPr>
              <a:t>03.</a:t>
            </a:r>
            <a:endParaRPr lang="en-US" altLang="zh-CN" sz="4000" b="1" i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5084450" y="2972320"/>
            <a:ext cx="622029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 smtClean="0">
                <a:solidFill>
                  <a:schemeClr val="accent2"/>
                </a:solidFill>
                <a:latin typeface="Cambria" panose="02040503050406030204" pitchFamily="18" charset="0"/>
              </a:rPr>
              <a:t>CÚ PHÁP STORED PROCEDURE</a:t>
            </a:r>
            <a:endParaRPr lang="en-US" altLang="zh-CN" sz="3200" b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文本框 16"/>
          <p:cNvSpPr txBox="1"/>
          <p:nvPr/>
        </p:nvSpPr>
        <p:spPr>
          <a:xfrm>
            <a:off x="4154041" y="3539577"/>
            <a:ext cx="88678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 smtClean="0">
                <a:solidFill>
                  <a:schemeClr val="accent1"/>
                </a:solidFill>
                <a:latin typeface="Cambria" panose="02040503050406030204" pitchFamily="18" charset="0"/>
              </a:rPr>
              <a:t>04.</a:t>
            </a:r>
            <a:endParaRPr lang="en-US" altLang="zh-CN" sz="4000" b="1" i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文本框 16"/>
          <p:cNvSpPr txBox="1"/>
          <p:nvPr/>
        </p:nvSpPr>
        <p:spPr>
          <a:xfrm>
            <a:off x="4154040" y="4212147"/>
            <a:ext cx="88678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 smtClean="0">
                <a:solidFill>
                  <a:schemeClr val="accent1"/>
                </a:solidFill>
                <a:latin typeface="Cambria" panose="02040503050406030204" pitchFamily="18" charset="0"/>
              </a:rPr>
              <a:t>05.</a:t>
            </a:r>
            <a:endParaRPr lang="en-US" altLang="zh-CN" sz="4000" b="1" i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文本框 16"/>
          <p:cNvSpPr txBox="1"/>
          <p:nvPr/>
        </p:nvSpPr>
        <p:spPr>
          <a:xfrm>
            <a:off x="4154039" y="4949618"/>
            <a:ext cx="88678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 smtClean="0">
                <a:solidFill>
                  <a:schemeClr val="accent1"/>
                </a:solidFill>
                <a:latin typeface="Cambria" panose="02040503050406030204" pitchFamily="18" charset="0"/>
              </a:rPr>
              <a:t>06.</a:t>
            </a:r>
            <a:endParaRPr lang="en-US" altLang="zh-CN" sz="4000" b="1" i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14" name="文本框 4"/>
          <p:cNvSpPr txBox="1"/>
          <p:nvPr/>
        </p:nvSpPr>
        <p:spPr>
          <a:xfrm>
            <a:off x="5062637" y="3648236"/>
            <a:ext cx="424321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 smtClean="0">
                <a:solidFill>
                  <a:schemeClr val="accent2"/>
                </a:solidFill>
                <a:latin typeface="Cambria" panose="02040503050406030204" pitchFamily="18" charset="0"/>
              </a:rPr>
              <a:t>ĐẶT VẤN ĐỀ TRIGGER</a:t>
            </a:r>
            <a:endParaRPr lang="en-US" altLang="zh-CN" sz="3200" b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文本框 7"/>
          <p:cNvSpPr txBox="1"/>
          <p:nvPr/>
        </p:nvSpPr>
        <p:spPr>
          <a:xfrm>
            <a:off x="5062636" y="4351719"/>
            <a:ext cx="417934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 smtClean="0">
                <a:solidFill>
                  <a:schemeClr val="accent2"/>
                </a:solidFill>
                <a:latin typeface="Cambria" panose="02040503050406030204" pitchFamily="18" charset="0"/>
              </a:rPr>
              <a:t>GIỚI THIỆU TRIGGER</a:t>
            </a:r>
            <a:endParaRPr lang="en-US" altLang="zh-CN" sz="3200" b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  <p:sp>
        <p:nvSpPr>
          <p:cNvPr id="18" name="文本框 7"/>
          <p:cNvSpPr txBox="1"/>
          <p:nvPr/>
        </p:nvSpPr>
        <p:spPr>
          <a:xfrm>
            <a:off x="5062636" y="5011173"/>
            <a:ext cx="622029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 smtClean="0">
                <a:solidFill>
                  <a:schemeClr val="accent2"/>
                </a:solidFill>
                <a:latin typeface="Cambria" panose="02040503050406030204" pitchFamily="18" charset="0"/>
              </a:rPr>
              <a:t>CÚ PHÁP TRIGGER</a:t>
            </a:r>
            <a:endParaRPr lang="en-US" altLang="zh-CN" sz="3200" b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0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06071" y="1484313"/>
            <a:ext cx="10076329" cy="4911725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ràng</a:t>
            </a:r>
            <a:r>
              <a:rPr lang="en-US" dirty="0" smtClean="0"/>
              <a:t> </a:t>
            </a:r>
            <a:r>
              <a:rPr lang="en-US" dirty="0" err="1" smtClean="0"/>
              <a:t>buộc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 smtClean="0"/>
          </a:p>
          <a:p>
            <a:pPr algn="just">
              <a:lnSpc>
                <a:spcPct val="150000"/>
              </a:lnSpc>
            </a:pP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nghiệp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endParaRPr lang="en-US" dirty="0" smtClean="0"/>
          </a:p>
          <a:p>
            <a:pPr algn="just">
              <a:lnSpc>
                <a:spcPct val="150000"/>
              </a:lnSpc>
            </a:pP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vết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endParaRPr lang="en-US" dirty="0"/>
          </a:p>
        </p:txBody>
      </p:sp>
      <p:grpSp>
        <p:nvGrpSpPr>
          <p:cNvPr id="6" name="组合 19"/>
          <p:cNvGrpSpPr/>
          <p:nvPr/>
        </p:nvGrpSpPr>
        <p:grpSpPr>
          <a:xfrm>
            <a:off x="1528974" y="232497"/>
            <a:ext cx="4575291" cy="721592"/>
            <a:chOff x="6096000" y="2068962"/>
            <a:chExt cx="5599173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55991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5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GIỚI THIỆU TRIGGER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28974" y="1042705"/>
            <a:ext cx="2889574" cy="538609"/>
            <a:chOff x="5632699" y="2282722"/>
            <a:chExt cx="7319574" cy="538609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73195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  <a:latin typeface="Calibri" panose="020F0502020204030204" pitchFamily="34" charset="0"/>
                </a:rPr>
                <a:t>5</a:t>
              </a:r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.2 MỘT SỐ XỬ LÝ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6096000" y="248277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6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06071" y="1484313"/>
            <a:ext cx="10076329" cy="4911725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INSERT</a:t>
            </a:r>
          </a:p>
          <a:p>
            <a:pPr algn="just">
              <a:lnSpc>
                <a:spcPct val="150000"/>
              </a:lnSpc>
            </a:pPr>
            <a:r>
              <a:rPr lang="en-US" dirty="0" smtClean="0"/>
              <a:t>UPDATE</a:t>
            </a:r>
          </a:p>
          <a:p>
            <a:pPr algn="just">
              <a:lnSpc>
                <a:spcPct val="150000"/>
              </a:lnSpc>
            </a:pPr>
            <a:r>
              <a:rPr lang="en-US" dirty="0" smtClean="0"/>
              <a:t>DELETE</a:t>
            </a:r>
            <a:endParaRPr lang="en-US" dirty="0"/>
          </a:p>
        </p:txBody>
      </p:sp>
      <p:grpSp>
        <p:nvGrpSpPr>
          <p:cNvPr id="6" name="组合 19"/>
          <p:cNvGrpSpPr/>
          <p:nvPr/>
        </p:nvGrpSpPr>
        <p:grpSpPr>
          <a:xfrm>
            <a:off x="1528974" y="232497"/>
            <a:ext cx="4575291" cy="721592"/>
            <a:chOff x="6096000" y="2068962"/>
            <a:chExt cx="5599173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55991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5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GIỚI THIỆU TRIGGER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28974" y="1042705"/>
            <a:ext cx="5047792" cy="538609"/>
            <a:chOff x="5632699" y="2282722"/>
            <a:chExt cx="12786548" cy="538609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127865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  <a:latin typeface="Calibri" panose="020F0502020204030204" pitchFamily="34" charset="0"/>
                </a:rPr>
                <a:t>5</a:t>
              </a:r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.3 BIẾN CỐ KÍCH HOẠT TRIGGER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6096000" y="248277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558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06071" y="1484313"/>
            <a:ext cx="10076329" cy="4911725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vi-VN" sz="3200" dirty="0"/>
              <a:t>Một trigger có thể làm nhiều công việc (actions) khác nhau và có thể được kích hoạt bởi nhiều hơn một event.</a:t>
            </a:r>
          </a:p>
          <a:p>
            <a:pPr algn="just">
              <a:lnSpc>
                <a:spcPct val="100000"/>
              </a:lnSpc>
            </a:pPr>
            <a:r>
              <a:rPr lang="vi-VN" sz="3200" dirty="0"/>
              <a:t>Trigger không thể được tạo ra trên bảng tạm.</a:t>
            </a:r>
          </a:p>
          <a:p>
            <a:pPr algn="just">
              <a:lnSpc>
                <a:spcPct val="100000"/>
              </a:lnSpc>
            </a:pPr>
            <a:r>
              <a:rPr lang="vi-VN" sz="3200" dirty="0"/>
              <a:t>Trigger chỉ có thể được kích hoạt một cách tự động bởi một trong các event </a:t>
            </a:r>
            <a:r>
              <a:rPr lang="vi-VN" sz="3200" b="1" dirty="0"/>
              <a:t>Insert, Update, Delete </a:t>
            </a:r>
            <a:r>
              <a:rPr lang="vi-VN" sz="3200" dirty="0"/>
              <a:t>mà không thể chạy manually được.</a:t>
            </a:r>
          </a:p>
          <a:p>
            <a:pPr algn="just">
              <a:lnSpc>
                <a:spcPct val="100000"/>
              </a:lnSpc>
            </a:pPr>
            <a:r>
              <a:rPr lang="vi-VN" sz="3200" dirty="0"/>
              <a:t>Có thể áp dụng trigger cho View.</a:t>
            </a:r>
            <a:endParaRPr lang="en-US" sz="3200" dirty="0"/>
          </a:p>
        </p:txBody>
      </p:sp>
      <p:grpSp>
        <p:nvGrpSpPr>
          <p:cNvPr id="6" name="组合 19"/>
          <p:cNvGrpSpPr/>
          <p:nvPr/>
        </p:nvGrpSpPr>
        <p:grpSpPr>
          <a:xfrm>
            <a:off x="1528974" y="232497"/>
            <a:ext cx="4575291" cy="721592"/>
            <a:chOff x="6096000" y="2068962"/>
            <a:chExt cx="5599173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55991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5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GIỚI THIỆU TRIGGER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28974" y="1042705"/>
            <a:ext cx="4357475" cy="538609"/>
            <a:chOff x="5632699" y="2282722"/>
            <a:chExt cx="11037907" cy="538609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110379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  <a:latin typeface="Calibri" panose="020F0502020204030204" pitchFamily="34" charset="0"/>
                </a:rPr>
                <a:t>5</a:t>
              </a:r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.4 ĐẶC ĐIỂM CỦA TRIGGER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6096000" y="248277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655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06071" y="1484313"/>
            <a:ext cx="10076329" cy="3153001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vi-VN" sz="3200" dirty="0"/>
              <a:t>Khi một trigger được kích hoạt thì data mới vừa được insert hay mới vừa được thay đổi sẽ được chứa trong </a:t>
            </a:r>
            <a:r>
              <a:rPr lang="en-US" sz="3200" dirty="0" err="1" smtClean="0"/>
              <a:t>bảng</a:t>
            </a:r>
            <a:r>
              <a:rPr lang="en-US" sz="3200" dirty="0" smtClean="0"/>
              <a:t> </a:t>
            </a:r>
            <a:r>
              <a:rPr lang="vi-VN" sz="3200" dirty="0" smtClean="0"/>
              <a:t>Inserted </a:t>
            </a:r>
            <a:r>
              <a:rPr lang="vi-VN" sz="3200" dirty="0"/>
              <a:t>còn data mới vừa được delete được chứa trong </a:t>
            </a:r>
            <a:r>
              <a:rPr lang="en-US" sz="3200" dirty="0" err="1" smtClean="0"/>
              <a:t>bảng</a:t>
            </a:r>
            <a:r>
              <a:rPr lang="en-US" sz="3200" dirty="0" smtClean="0"/>
              <a:t> </a:t>
            </a:r>
            <a:r>
              <a:rPr lang="vi-VN" sz="3200" dirty="0" smtClean="0"/>
              <a:t>Deleted.</a:t>
            </a:r>
            <a:endParaRPr lang="vi-VN" sz="3200" dirty="0"/>
          </a:p>
          <a:p>
            <a:pPr algn="just">
              <a:lnSpc>
                <a:spcPct val="100000"/>
              </a:lnSpc>
            </a:pPr>
            <a:r>
              <a:rPr lang="en-US" sz="3200" dirty="0" err="1" smtClean="0"/>
              <a:t>Dữ</a:t>
            </a:r>
            <a:r>
              <a:rPr lang="en-US" sz="3200" dirty="0" smtClean="0"/>
              <a:t> </a:t>
            </a:r>
            <a:r>
              <a:rPr lang="en-US" sz="3200" dirty="0" err="1" smtClean="0"/>
              <a:t>liệu</a:t>
            </a:r>
            <a:r>
              <a:rPr lang="en-US" sz="3200" dirty="0" smtClean="0"/>
              <a:t> 2 </a:t>
            </a:r>
            <a:r>
              <a:rPr lang="en-US" sz="3200" dirty="0"/>
              <a:t>table </a:t>
            </a:r>
            <a:r>
              <a:rPr lang="en-US" sz="3200" dirty="0" err="1"/>
              <a:t>tạm</a:t>
            </a:r>
            <a:r>
              <a:rPr lang="en-US" sz="3200" dirty="0"/>
              <a:t> </a:t>
            </a:r>
            <a:r>
              <a:rPr lang="en-US" sz="3200" dirty="0" smtClean="0"/>
              <a:t>Inserted </a:t>
            </a:r>
            <a:r>
              <a:rPr lang="en-US" sz="3200" dirty="0" err="1" smtClean="0"/>
              <a:t>và</a:t>
            </a:r>
            <a:r>
              <a:rPr lang="en-US" sz="3200" dirty="0" smtClean="0"/>
              <a:t> Deleted: </a:t>
            </a:r>
            <a:r>
              <a:rPr lang="en-US" sz="3200" dirty="0" err="1" smtClean="0"/>
              <a:t>chỉ</a:t>
            </a:r>
            <a:r>
              <a:rPr lang="en-US" sz="3200" dirty="0" smtClean="0"/>
              <a:t> </a:t>
            </a:r>
            <a:r>
              <a:rPr lang="en-US" sz="3200" dirty="0" err="1"/>
              <a:t>chứa</a:t>
            </a:r>
            <a:r>
              <a:rPr lang="en-US" sz="3200" dirty="0"/>
              <a:t> </a:t>
            </a:r>
            <a:r>
              <a:rPr lang="en-US" sz="3200" dirty="0" err="1"/>
              <a:t>trên</a:t>
            </a:r>
            <a:r>
              <a:rPr lang="en-US" sz="3200" dirty="0"/>
              <a:t> memory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chỉ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giá</a:t>
            </a:r>
            <a:r>
              <a:rPr lang="en-US" sz="3200" dirty="0"/>
              <a:t> </a:t>
            </a:r>
            <a:r>
              <a:rPr lang="en-US" sz="3200" dirty="0" err="1"/>
              <a:t>trị</a:t>
            </a:r>
            <a:r>
              <a:rPr lang="en-US" sz="3200" dirty="0"/>
              <a:t> </a:t>
            </a:r>
            <a:r>
              <a:rPr lang="en-US" sz="3200" dirty="0" err="1"/>
              <a:t>bên</a:t>
            </a:r>
            <a:r>
              <a:rPr lang="en-US" sz="3200" dirty="0"/>
              <a:t> </a:t>
            </a:r>
            <a:r>
              <a:rPr lang="en-US" sz="3200" dirty="0" err="1"/>
              <a:t>trong</a:t>
            </a:r>
            <a:r>
              <a:rPr lang="en-US" sz="3200" dirty="0"/>
              <a:t> trigger.</a:t>
            </a:r>
            <a:endParaRPr lang="vi-VN" sz="3200" dirty="0"/>
          </a:p>
          <a:p>
            <a:pPr algn="just">
              <a:lnSpc>
                <a:spcPct val="100000"/>
              </a:lnSpc>
            </a:pPr>
            <a:endParaRPr lang="en-US" sz="3200" dirty="0"/>
          </a:p>
        </p:txBody>
      </p:sp>
      <p:grpSp>
        <p:nvGrpSpPr>
          <p:cNvPr id="6" name="组合 19"/>
          <p:cNvGrpSpPr/>
          <p:nvPr/>
        </p:nvGrpSpPr>
        <p:grpSpPr>
          <a:xfrm>
            <a:off x="1528974" y="232497"/>
            <a:ext cx="4575291" cy="721592"/>
            <a:chOff x="6096000" y="2068962"/>
            <a:chExt cx="5599173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55991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5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GIỚI THIỆU TRIGGER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28974" y="1042705"/>
            <a:ext cx="3422540" cy="538609"/>
            <a:chOff x="5632699" y="2282722"/>
            <a:chExt cx="8669626" cy="538609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86696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  <a:latin typeface="Calibri" panose="020F0502020204030204" pitchFamily="34" charset="0"/>
                </a:rPr>
                <a:t>5</a:t>
              </a:r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.5 BẢNG LOGIC (1/2)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6096000" y="248277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652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61" y="3758184"/>
            <a:ext cx="7407112" cy="3063466"/>
          </a:xfrm>
          <a:prstGeom prst="rect">
            <a:avLst/>
          </a:prstGeom>
        </p:spPr>
      </p:pic>
      <p:grpSp>
        <p:nvGrpSpPr>
          <p:cNvPr id="6" name="组合 19"/>
          <p:cNvGrpSpPr/>
          <p:nvPr/>
        </p:nvGrpSpPr>
        <p:grpSpPr>
          <a:xfrm>
            <a:off x="1528974" y="232497"/>
            <a:ext cx="4575291" cy="721592"/>
            <a:chOff x="6096000" y="2068962"/>
            <a:chExt cx="5599173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55991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5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GIỚI THIỆU TRIGGER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28974" y="1042705"/>
            <a:ext cx="3422540" cy="538609"/>
            <a:chOff x="5632699" y="2282722"/>
            <a:chExt cx="8669626" cy="538609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86696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  <a:latin typeface="Calibri" panose="020F0502020204030204" pitchFamily="34" charset="0"/>
                </a:rPr>
                <a:t>5</a:t>
              </a:r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.5 BẢNG LOGIC (2/2)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6096000" y="248277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174" y="1412037"/>
            <a:ext cx="6636735" cy="17189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014" y="3438036"/>
            <a:ext cx="5473337" cy="18518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11" y="1581314"/>
            <a:ext cx="4969485" cy="215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4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4148893" cy="721592"/>
            <a:chOff x="6096000" y="2068962"/>
            <a:chExt cx="5077354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50773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6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CÚ PHÁP TRIGGER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28974" y="1042705"/>
            <a:ext cx="4142865" cy="538609"/>
            <a:chOff x="5632699" y="2282722"/>
            <a:chExt cx="10494276" cy="538609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104942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  <a:latin typeface="Calibri" panose="020F0502020204030204" pitchFamily="34" charset="0"/>
                </a:rPr>
                <a:t>6</a:t>
              </a:r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.1 CÚ PHÁP CÀI ĐẶT (1/3)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6096000" y="248277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325" y="1654541"/>
            <a:ext cx="9238966" cy="453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7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4148893" cy="721592"/>
            <a:chOff x="6096000" y="2068962"/>
            <a:chExt cx="5077354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50773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6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CÚ PHÁP TRIGGER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28974" y="1042705"/>
            <a:ext cx="4142865" cy="538609"/>
            <a:chOff x="5632699" y="2282722"/>
            <a:chExt cx="10494277" cy="538609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104942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6.1 CÚ PHÁP CÀI ĐẶT (2/3)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6096000" y="248277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589"/>
            <a:ext cx="6374674" cy="3327559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6270190" y="1242760"/>
            <a:ext cx="5786827" cy="45179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/>
            <a:r>
              <a:rPr lang="en-US" sz="2200" b="1" dirty="0" err="1"/>
              <a:t>Tên</a:t>
            </a:r>
            <a:r>
              <a:rPr lang="en-US" sz="2200" b="1" dirty="0"/>
              <a:t> trigger</a:t>
            </a:r>
            <a:r>
              <a:rPr lang="en-US" sz="2200" dirty="0"/>
              <a:t>: </a:t>
            </a:r>
            <a:r>
              <a:rPr lang="en-US" sz="2200" dirty="0" err="1"/>
              <a:t>tên</a:t>
            </a:r>
            <a:r>
              <a:rPr lang="en-US" sz="2200" dirty="0"/>
              <a:t> trigger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tạo</a:t>
            </a:r>
            <a:r>
              <a:rPr lang="en-US" sz="2200" dirty="0"/>
              <a:t> </a:t>
            </a:r>
            <a:r>
              <a:rPr lang="en-US" sz="2200" dirty="0" err="1"/>
              <a:t>mới</a:t>
            </a:r>
            <a:r>
              <a:rPr lang="en-US" sz="2200" dirty="0"/>
              <a:t>, </a:t>
            </a:r>
            <a:r>
              <a:rPr lang="en-US" sz="2200" dirty="0" err="1"/>
              <a:t>tên</a:t>
            </a:r>
            <a:r>
              <a:rPr lang="en-US" sz="2200" dirty="0"/>
              <a:t> trigger </a:t>
            </a:r>
            <a:r>
              <a:rPr lang="en-US" sz="2200" dirty="0" err="1"/>
              <a:t>này</a:t>
            </a:r>
            <a:r>
              <a:rPr lang="en-US" sz="2200" dirty="0"/>
              <a:t> </a:t>
            </a:r>
            <a:r>
              <a:rPr lang="en-US" sz="2200" dirty="0" err="1"/>
              <a:t>phải</a:t>
            </a:r>
            <a:r>
              <a:rPr lang="en-US" sz="2200" dirty="0"/>
              <a:t> </a:t>
            </a:r>
            <a:r>
              <a:rPr lang="en-US" sz="2200" dirty="0" err="1"/>
              <a:t>là</a:t>
            </a:r>
            <a:r>
              <a:rPr lang="en-US" sz="2200" dirty="0"/>
              <a:t> </a:t>
            </a:r>
            <a:r>
              <a:rPr lang="en-US" sz="2200" b="1" dirty="0" err="1"/>
              <a:t>duy</a:t>
            </a:r>
            <a:r>
              <a:rPr lang="en-US" sz="2200" b="1" dirty="0"/>
              <a:t> </a:t>
            </a:r>
            <a:r>
              <a:rPr lang="en-US" sz="2200" b="1" dirty="0" err="1"/>
              <a:t>nhất</a:t>
            </a:r>
            <a:r>
              <a:rPr lang="en-US" sz="2200" b="1" dirty="0"/>
              <a:t> </a:t>
            </a:r>
            <a:r>
              <a:rPr lang="en-US" sz="2200" dirty="0" err="1"/>
              <a:t>trong</a:t>
            </a:r>
            <a:r>
              <a:rPr lang="en-US" sz="2200" dirty="0"/>
              <a:t> </a:t>
            </a:r>
            <a:r>
              <a:rPr lang="en-US" sz="2200" dirty="0" err="1"/>
              <a:t>một</a:t>
            </a:r>
            <a:r>
              <a:rPr lang="en-US" sz="2200" dirty="0"/>
              <a:t> </a:t>
            </a:r>
            <a:r>
              <a:rPr lang="en-US" sz="2200" dirty="0" err="1"/>
              <a:t>cơ</a:t>
            </a:r>
            <a:r>
              <a:rPr lang="en-US" sz="2200" dirty="0"/>
              <a:t> </a:t>
            </a:r>
            <a:r>
              <a:rPr lang="en-US" sz="2200" dirty="0" err="1"/>
              <a:t>sở</a:t>
            </a:r>
            <a:r>
              <a:rPr lang="en-US" sz="2200" dirty="0"/>
              <a:t> </a:t>
            </a:r>
            <a:r>
              <a:rPr lang="en-US" sz="2200" dirty="0" err="1"/>
              <a:t>dữ</a:t>
            </a:r>
            <a:r>
              <a:rPr lang="en-US" sz="2200" dirty="0"/>
              <a:t> </a:t>
            </a:r>
            <a:r>
              <a:rPr lang="en-US" sz="2200" dirty="0" err="1"/>
              <a:t>liệu</a:t>
            </a:r>
            <a:r>
              <a:rPr lang="en-US" sz="2200" dirty="0"/>
              <a:t> </a:t>
            </a:r>
            <a:endParaRPr lang="en-US" sz="2200" dirty="0" smtClean="0"/>
          </a:p>
          <a:p>
            <a:pPr lvl="0" fontAlgn="base"/>
            <a:r>
              <a:rPr lang="en-US" sz="2200" b="1" dirty="0" err="1" smtClean="0"/>
              <a:t>Tên</a:t>
            </a:r>
            <a:r>
              <a:rPr lang="en-US" sz="2200" b="1" dirty="0" smtClean="0"/>
              <a:t> </a:t>
            </a:r>
            <a:r>
              <a:rPr lang="en-US" sz="2200" b="1" dirty="0" err="1"/>
              <a:t>bảng</a:t>
            </a:r>
            <a:r>
              <a:rPr lang="en-US" sz="2200" dirty="0"/>
              <a:t>: </a:t>
            </a:r>
            <a:r>
              <a:rPr lang="en-US" sz="2200" dirty="0" err="1"/>
              <a:t>tên</a:t>
            </a:r>
            <a:r>
              <a:rPr lang="en-US" sz="2200" dirty="0"/>
              <a:t> </a:t>
            </a:r>
            <a:r>
              <a:rPr lang="en-US" sz="2200" dirty="0" err="1"/>
              <a:t>bảng</a:t>
            </a:r>
            <a:r>
              <a:rPr lang="en-US" sz="2200" dirty="0"/>
              <a:t> </a:t>
            </a:r>
            <a:r>
              <a:rPr lang="en-US" sz="2200" dirty="0" err="1"/>
              <a:t>có</a:t>
            </a:r>
            <a:r>
              <a:rPr lang="en-US" sz="2200" dirty="0"/>
              <a:t> </a:t>
            </a:r>
            <a:r>
              <a:rPr lang="en-US" sz="2200" dirty="0" err="1"/>
              <a:t>trong</a:t>
            </a:r>
            <a:r>
              <a:rPr lang="en-US" sz="2200" dirty="0"/>
              <a:t> </a:t>
            </a:r>
            <a:r>
              <a:rPr lang="en-US" sz="2200" dirty="0" err="1"/>
              <a:t>cơ</a:t>
            </a:r>
            <a:r>
              <a:rPr lang="en-US" sz="2200" dirty="0"/>
              <a:t> </a:t>
            </a:r>
            <a:r>
              <a:rPr lang="en-US" sz="2200" dirty="0" err="1"/>
              <a:t>sở</a:t>
            </a:r>
            <a:r>
              <a:rPr lang="en-US" sz="2200" dirty="0"/>
              <a:t> </a:t>
            </a:r>
            <a:r>
              <a:rPr lang="en-US" sz="2200" dirty="0" err="1"/>
              <a:t>dữ</a:t>
            </a:r>
            <a:r>
              <a:rPr lang="en-US" sz="2200" dirty="0"/>
              <a:t> </a:t>
            </a:r>
            <a:r>
              <a:rPr lang="en-US" sz="2200" dirty="0" err="1"/>
              <a:t>liệu</a:t>
            </a:r>
            <a:r>
              <a:rPr lang="en-US" sz="2200" dirty="0"/>
              <a:t> </a:t>
            </a:r>
            <a:r>
              <a:rPr lang="en-US" sz="2200" dirty="0" err="1"/>
              <a:t>mà</a:t>
            </a:r>
            <a:r>
              <a:rPr lang="en-US" sz="2200" dirty="0"/>
              <a:t> trigger </a:t>
            </a:r>
            <a:r>
              <a:rPr lang="en-US" sz="2200" dirty="0" err="1"/>
              <a:t>tạo</a:t>
            </a:r>
            <a:r>
              <a:rPr lang="en-US" sz="2200" dirty="0"/>
              <a:t> </a:t>
            </a:r>
            <a:r>
              <a:rPr lang="en-US" sz="2200" dirty="0" err="1"/>
              <a:t>mới</a:t>
            </a:r>
            <a:r>
              <a:rPr lang="en-US" sz="2200" dirty="0"/>
              <a:t> </a:t>
            </a:r>
            <a:r>
              <a:rPr lang="en-US" sz="2200" dirty="0" err="1"/>
              <a:t>có</a:t>
            </a:r>
            <a:r>
              <a:rPr lang="en-US" sz="2200" dirty="0"/>
              <a:t> </a:t>
            </a:r>
            <a:r>
              <a:rPr lang="en-US" sz="2200" dirty="0" err="1"/>
              <a:t>liên</a:t>
            </a:r>
            <a:r>
              <a:rPr lang="en-US" sz="2200" dirty="0"/>
              <a:t> </a:t>
            </a:r>
            <a:r>
              <a:rPr lang="en-US" sz="2200" dirty="0" err="1"/>
              <a:t>quan</a:t>
            </a:r>
            <a:r>
              <a:rPr lang="en-US" sz="2200" dirty="0"/>
              <a:t> </a:t>
            </a:r>
            <a:r>
              <a:rPr lang="en-US" sz="2200" dirty="0" err="1"/>
              <a:t>đến</a:t>
            </a:r>
            <a:r>
              <a:rPr lang="en-US" sz="2200" dirty="0"/>
              <a:t>. </a:t>
            </a:r>
          </a:p>
          <a:p>
            <a:pPr lvl="0" fontAlgn="base"/>
            <a:r>
              <a:rPr lang="en-US" sz="2200" b="1" dirty="0"/>
              <a:t>INSTEAD OF</a:t>
            </a:r>
            <a:r>
              <a:rPr lang="en-US" sz="2200" dirty="0"/>
              <a:t>: Trigger </a:t>
            </a:r>
            <a:r>
              <a:rPr lang="en-US" sz="2200" dirty="0" err="1"/>
              <a:t>thực</a:t>
            </a:r>
            <a:r>
              <a:rPr lang="en-US" sz="2200" dirty="0"/>
              <a:t> </a:t>
            </a:r>
            <a:r>
              <a:rPr lang="en-US" sz="2200" dirty="0" err="1"/>
              <a:t>hiện</a:t>
            </a:r>
            <a:r>
              <a:rPr lang="en-US" sz="2200" dirty="0"/>
              <a:t> </a:t>
            </a:r>
            <a:r>
              <a:rPr lang="en-US" sz="2200" dirty="0" err="1"/>
              <a:t>khi</a:t>
            </a:r>
            <a:r>
              <a:rPr lang="en-US" sz="2200" dirty="0"/>
              <a:t> </a:t>
            </a:r>
            <a:r>
              <a:rPr lang="en-US" sz="2200" b="1" dirty="0" err="1"/>
              <a:t>chưa</a:t>
            </a:r>
            <a:r>
              <a:rPr lang="en-US" sz="2200" b="1" dirty="0"/>
              <a:t> </a:t>
            </a:r>
            <a:r>
              <a:rPr lang="en-US" sz="2200" dirty="0" err="1"/>
              <a:t>thực</a:t>
            </a:r>
            <a:r>
              <a:rPr lang="en-US" sz="2200" dirty="0"/>
              <a:t> </a:t>
            </a:r>
            <a:r>
              <a:rPr lang="en-US" sz="2200" dirty="0" err="1"/>
              <a:t>hiện</a:t>
            </a:r>
            <a:r>
              <a:rPr lang="en-US" sz="2200" dirty="0"/>
              <a:t> Action. </a:t>
            </a:r>
            <a:r>
              <a:rPr lang="en-US" sz="2200" dirty="0" err="1"/>
              <a:t>Chú</a:t>
            </a:r>
            <a:r>
              <a:rPr lang="en-US" sz="2200" dirty="0"/>
              <a:t> ý </a:t>
            </a:r>
            <a:r>
              <a:rPr lang="en-US" sz="2200" dirty="0" err="1"/>
              <a:t>rằng</a:t>
            </a:r>
            <a:r>
              <a:rPr lang="en-US" sz="2200" dirty="0"/>
              <a:t> </a:t>
            </a:r>
            <a:r>
              <a:rPr lang="en-US" sz="2200" dirty="0" err="1"/>
              <a:t>với</a:t>
            </a:r>
            <a:r>
              <a:rPr lang="en-US" sz="2200" dirty="0"/>
              <a:t> </a:t>
            </a:r>
            <a:r>
              <a:rPr lang="en-US" sz="2200" dirty="0" err="1"/>
              <a:t>mỗi</a:t>
            </a:r>
            <a:r>
              <a:rPr lang="en-US" sz="2200" dirty="0"/>
              <a:t> </a:t>
            </a:r>
            <a:r>
              <a:rPr lang="en-US" sz="2200" dirty="0" err="1"/>
              <a:t>bảng</a:t>
            </a:r>
            <a:r>
              <a:rPr lang="en-US" sz="2200" dirty="0"/>
              <a:t>, </a:t>
            </a:r>
            <a:r>
              <a:rPr lang="en-US" sz="2200" dirty="0" err="1"/>
              <a:t>bạn</a:t>
            </a:r>
            <a:r>
              <a:rPr lang="en-US" sz="2200" dirty="0"/>
              <a:t> </a:t>
            </a:r>
            <a:r>
              <a:rPr lang="en-US" sz="2200" dirty="0" err="1"/>
              <a:t>chỉ</a:t>
            </a:r>
            <a:r>
              <a:rPr lang="en-US" sz="2200" dirty="0"/>
              <a:t> </a:t>
            </a:r>
            <a:r>
              <a:rPr lang="en-US" sz="2200" dirty="0" err="1"/>
              <a:t>có</a:t>
            </a:r>
            <a:r>
              <a:rPr lang="en-US" sz="2200" dirty="0"/>
              <a:t> </a:t>
            </a:r>
            <a:r>
              <a:rPr lang="en-US" sz="2200" dirty="0" err="1"/>
              <a:t>quyền</a:t>
            </a:r>
            <a:r>
              <a:rPr lang="en-US" sz="2200" dirty="0"/>
              <a:t> </a:t>
            </a:r>
            <a:r>
              <a:rPr lang="en-US" sz="2200" dirty="0" err="1"/>
              <a:t>tạo</a:t>
            </a:r>
            <a:r>
              <a:rPr lang="en-US" sz="2200" dirty="0"/>
              <a:t> </a:t>
            </a:r>
            <a:r>
              <a:rPr lang="en-US" sz="2200" b="1" dirty="0" err="1"/>
              <a:t>một</a:t>
            </a:r>
            <a:r>
              <a:rPr lang="en-US" sz="2200" b="1" dirty="0"/>
              <a:t> instead of trigger </a:t>
            </a:r>
            <a:r>
              <a:rPr lang="en-US" sz="2200" dirty="0" err="1"/>
              <a:t>cho</a:t>
            </a:r>
            <a:r>
              <a:rPr lang="en-US" sz="2200" dirty="0"/>
              <a:t> </a:t>
            </a:r>
            <a:r>
              <a:rPr lang="en-US" sz="2200" dirty="0" err="1"/>
              <a:t>một</a:t>
            </a:r>
            <a:r>
              <a:rPr lang="en-US" sz="2200" dirty="0"/>
              <a:t> </a:t>
            </a:r>
            <a:r>
              <a:rPr lang="en-US" sz="2200" dirty="0" err="1"/>
              <a:t>hành</a:t>
            </a:r>
            <a:r>
              <a:rPr lang="en-US" sz="2200" dirty="0"/>
              <a:t> </a:t>
            </a:r>
            <a:r>
              <a:rPr lang="en-US" sz="2200" dirty="0" err="1"/>
              <a:t>động</a:t>
            </a:r>
            <a:r>
              <a:rPr lang="en-US" sz="2200" dirty="0"/>
              <a:t> </a:t>
            </a:r>
            <a:r>
              <a:rPr lang="en-US" sz="2200" dirty="0" err="1"/>
              <a:t>cập</a:t>
            </a:r>
            <a:r>
              <a:rPr lang="en-US" sz="2200" dirty="0"/>
              <a:t> </a:t>
            </a:r>
            <a:r>
              <a:rPr lang="en-US" sz="2200" dirty="0" err="1"/>
              <a:t>nhật</a:t>
            </a:r>
            <a:r>
              <a:rPr lang="en-US" sz="2200" dirty="0"/>
              <a:t> </a:t>
            </a:r>
            <a:r>
              <a:rPr lang="en-US" sz="2200" dirty="0" err="1"/>
              <a:t>dữ</a:t>
            </a:r>
            <a:r>
              <a:rPr lang="en-US" sz="2200" dirty="0"/>
              <a:t> </a:t>
            </a:r>
            <a:r>
              <a:rPr lang="en-US" sz="2200" dirty="0" err="1" smtClean="0"/>
              <a:t>liệu</a:t>
            </a:r>
            <a:r>
              <a:rPr lang="en-US" sz="2200" dirty="0" smtClean="0"/>
              <a:t>. </a:t>
            </a:r>
            <a:endParaRPr lang="en-US" sz="2200" dirty="0"/>
          </a:p>
          <a:p>
            <a:pPr lvl="0" fontAlgn="base"/>
            <a:r>
              <a:rPr lang="en-US" sz="2200" b="1" dirty="0"/>
              <a:t>FOR </a:t>
            </a:r>
            <a:r>
              <a:rPr lang="en-US" sz="2200" b="1" dirty="0" err="1"/>
              <a:t>hoặc</a:t>
            </a:r>
            <a:r>
              <a:rPr lang="en-US" sz="2200" b="1" dirty="0"/>
              <a:t> AFTER</a:t>
            </a:r>
            <a:r>
              <a:rPr lang="en-US" sz="2200" dirty="0"/>
              <a:t>: Trigger </a:t>
            </a:r>
            <a:r>
              <a:rPr lang="en-US" sz="2200" dirty="0" err="1"/>
              <a:t>thực</a:t>
            </a:r>
            <a:r>
              <a:rPr lang="en-US" sz="2200" dirty="0"/>
              <a:t> </a:t>
            </a:r>
            <a:r>
              <a:rPr lang="en-US" sz="2200" dirty="0" err="1"/>
              <a:t>hiện</a:t>
            </a:r>
            <a:r>
              <a:rPr lang="en-US" sz="2200" dirty="0"/>
              <a:t> </a:t>
            </a:r>
            <a:r>
              <a:rPr lang="en-US" sz="2200" dirty="0" err="1"/>
              <a:t>khi</a:t>
            </a:r>
            <a:r>
              <a:rPr lang="en-US" sz="2200" dirty="0"/>
              <a:t> </a:t>
            </a:r>
            <a:r>
              <a:rPr lang="en-US" sz="2200" b="1" dirty="0" err="1"/>
              <a:t>đã</a:t>
            </a:r>
            <a:r>
              <a:rPr lang="en-US" sz="2200" dirty="0"/>
              <a:t> </a:t>
            </a:r>
            <a:r>
              <a:rPr lang="en-US" sz="2200" dirty="0" err="1"/>
              <a:t>thực</a:t>
            </a:r>
            <a:r>
              <a:rPr lang="en-US" sz="2200" dirty="0"/>
              <a:t> </a:t>
            </a:r>
            <a:r>
              <a:rPr lang="en-US" sz="2200" dirty="0" err="1"/>
              <a:t>hiện</a:t>
            </a:r>
            <a:r>
              <a:rPr lang="en-US" sz="2200" dirty="0"/>
              <a:t> Action. </a:t>
            </a:r>
            <a:r>
              <a:rPr lang="en-US" sz="2200" dirty="0" err="1"/>
              <a:t>Nếu</a:t>
            </a:r>
            <a:r>
              <a:rPr lang="en-US" sz="2200" dirty="0"/>
              <a:t> </a:t>
            </a:r>
            <a:r>
              <a:rPr lang="en-US" sz="2200" dirty="0" err="1"/>
              <a:t>tạo</a:t>
            </a:r>
            <a:r>
              <a:rPr lang="en-US" sz="2200" dirty="0"/>
              <a:t> trigger </a:t>
            </a:r>
            <a:r>
              <a:rPr lang="en-US" sz="2200" dirty="0" err="1"/>
              <a:t>thông</a:t>
            </a:r>
            <a:r>
              <a:rPr lang="en-US" sz="2200" dirty="0"/>
              <a:t> </a:t>
            </a:r>
            <a:r>
              <a:rPr lang="en-US" sz="2200" dirty="0" err="1"/>
              <a:t>thường</a:t>
            </a:r>
            <a:r>
              <a:rPr lang="en-US" sz="2200" dirty="0"/>
              <a:t> hay </a:t>
            </a:r>
            <a:r>
              <a:rPr lang="en-US" sz="2200" dirty="0" err="1"/>
              <a:t>dùng</a:t>
            </a:r>
            <a:r>
              <a:rPr lang="en-US" sz="2200" dirty="0"/>
              <a:t> </a:t>
            </a:r>
            <a:r>
              <a:rPr lang="en-US" sz="2200" dirty="0" err="1"/>
              <a:t>từ</a:t>
            </a:r>
            <a:r>
              <a:rPr lang="en-US" sz="2200" dirty="0"/>
              <a:t> </a:t>
            </a:r>
            <a:r>
              <a:rPr lang="en-US" sz="2200" dirty="0" err="1"/>
              <a:t>khoá</a:t>
            </a:r>
            <a:r>
              <a:rPr lang="en-US" sz="2200" dirty="0"/>
              <a:t> </a:t>
            </a:r>
            <a:r>
              <a:rPr lang="en-US" sz="2200" b="1" dirty="0"/>
              <a:t>For</a:t>
            </a:r>
            <a:r>
              <a:rPr lang="en-US" sz="2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9662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4148893" cy="721592"/>
            <a:chOff x="6096000" y="2068962"/>
            <a:chExt cx="5077354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50773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6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CÚ PHÁP TRIGGER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28974" y="1042705"/>
            <a:ext cx="4142865" cy="538609"/>
            <a:chOff x="5632699" y="2282722"/>
            <a:chExt cx="10494277" cy="538609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104942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  <a:latin typeface="Calibri" panose="020F0502020204030204" pitchFamily="34" charset="0"/>
                </a:rPr>
                <a:t>6</a:t>
              </a:r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.1 CÚ PHÁP CÀI ĐẶT (3/3)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6096000" y="248277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589"/>
            <a:ext cx="6374674" cy="3327559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6627241" y="1812764"/>
            <a:ext cx="5786827" cy="50404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/>
            <a:r>
              <a:rPr lang="en-US" sz="2200" b="1" dirty="0"/>
              <a:t>INSERT, UPDATE, DELETE</a:t>
            </a:r>
            <a:r>
              <a:rPr lang="en-US" sz="2200" dirty="0"/>
              <a:t>: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hành</a:t>
            </a:r>
            <a:r>
              <a:rPr lang="en-US" sz="2200" dirty="0"/>
              <a:t> </a:t>
            </a:r>
            <a:r>
              <a:rPr lang="en-US" sz="2200" dirty="0" err="1"/>
              <a:t>động</a:t>
            </a:r>
            <a:r>
              <a:rPr lang="en-US" sz="2200" dirty="0"/>
              <a:t> </a:t>
            </a:r>
            <a:r>
              <a:rPr lang="en-US" sz="2200" dirty="0" err="1"/>
              <a:t>cập</a:t>
            </a:r>
            <a:r>
              <a:rPr lang="en-US" sz="2200" dirty="0"/>
              <a:t> </a:t>
            </a:r>
            <a:r>
              <a:rPr lang="en-US" sz="2200" dirty="0" err="1"/>
              <a:t>nhật</a:t>
            </a:r>
            <a:r>
              <a:rPr lang="en-US" sz="2200" dirty="0"/>
              <a:t> </a:t>
            </a:r>
            <a:r>
              <a:rPr lang="en-US" sz="2200" dirty="0" err="1"/>
              <a:t>dữ</a:t>
            </a:r>
            <a:r>
              <a:rPr lang="en-US" sz="2200" dirty="0"/>
              <a:t> </a:t>
            </a:r>
            <a:r>
              <a:rPr lang="en-US" sz="2200" dirty="0" err="1"/>
              <a:t>liệu</a:t>
            </a:r>
            <a:r>
              <a:rPr lang="en-US" sz="2200" dirty="0"/>
              <a:t> </a:t>
            </a:r>
            <a:r>
              <a:rPr lang="en-US" sz="2200" dirty="0" err="1"/>
              <a:t>có</a:t>
            </a:r>
            <a:r>
              <a:rPr lang="en-US" sz="2200" dirty="0"/>
              <a:t> </a:t>
            </a:r>
            <a:r>
              <a:rPr lang="en-US" sz="2200" dirty="0" err="1"/>
              <a:t>liên</a:t>
            </a:r>
            <a:r>
              <a:rPr lang="en-US" sz="2200" dirty="0"/>
              <a:t> </a:t>
            </a:r>
            <a:r>
              <a:rPr lang="en-US" sz="2200" dirty="0" err="1"/>
              <a:t>quan</a:t>
            </a:r>
            <a:r>
              <a:rPr lang="en-US" sz="2200" dirty="0"/>
              <a:t> </a:t>
            </a:r>
            <a:r>
              <a:rPr lang="en-US" sz="2200" dirty="0" err="1"/>
              <a:t>tác</a:t>
            </a:r>
            <a:r>
              <a:rPr lang="en-US" sz="2200" dirty="0"/>
              <a:t> </a:t>
            </a:r>
            <a:r>
              <a:rPr lang="en-US" sz="2200" dirty="0" err="1"/>
              <a:t>động</a:t>
            </a:r>
            <a:r>
              <a:rPr lang="en-US" sz="2200" dirty="0"/>
              <a:t> </a:t>
            </a:r>
            <a:r>
              <a:rPr lang="en-US" sz="2200" dirty="0" err="1"/>
              <a:t>vào</a:t>
            </a:r>
            <a:r>
              <a:rPr lang="en-US" sz="2200" dirty="0"/>
              <a:t> </a:t>
            </a:r>
            <a:r>
              <a:rPr lang="en-US" sz="2200" dirty="0" err="1"/>
              <a:t>bảng</a:t>
            </a:r>
            <a:r>
              <a:rPr lang="en-US" sz="2200" dirty="0"/>
              <a:t> </a:t>
            </a:r>
            <a:r>
              <a:rPr lang="en-US" sz="2200" dirty="0" err="1"/>
              <a:t>để</a:t>
            </a:r>
            <a:r>
              <a:rPr lang="en-US" sz="2200" dirty="0"/>
              <a:t> </a:t>
            </a:r>
            <a:r>
              <a:rPr lang="en-US" sz="2200" dirty="0" err="1"/>
              <a:t>kích</a:t>
            </a:r>
            <a:r>
              <a:rPr lang="en-US" sz="2200" dirty="0"/>
              <a:t> </a:t>
            </a:r>
            <a:r>
              <a:rPr lang="en-US" sz="2200" dirty="0" err="1"/>
              <a:t>hoạt</a:t>
            </a:r>
            <a:r>
              <a:rPr lang="en-US" sz="2200" dirty="0"/>
              <a:t> trigger. </a:t>
            </a:r>
          </a:p>
          <a:p>
            <a:pPr lvl="0" fontAlgn="base"/>
            <a:r>
              <a:rPr lang="en-US" sz="2200" b="1" dirty="0"/>
              <a:t>IF UPDATE</a:t>
            </a:r>
            <a:r>
              <a:rPr lang="en-US" sz="2200" dirty="0"/>
              <a:t>: Trigger </a:t>
            </a:r>
            <a:r>
              <a:rPr lang="en-US" sz="2200" dirty="0" err="1"/>
              <a:t>chỉ</a:t>
            </a:r>
            <a:r>
              <a:rPr lang="en-US" sz="2200" dirty="0"/>
              <a:t> </a:t>
            </a:r>
            <a:r>
              <a:rPr lang="en-US" sz="2200" dirty="0" err="1"/>
              <a:t>thực</a:t>
            </a:r>
            <a:r>
              <a:rPr lang="en-US" sz="2200" dirty="0"/>
              <a:t> </a:t>
            </a:r>
            <a:r>
              <a:rPr lang="en-US" sz="2200" dirty="0" err="1"/>
              <a:t>thi</a:t>
            </a:r>
            <a:r>
              <a:rPr lang="en-US" sz="2200" dirty="0"/>
              <a:t> </a:t>
            </a:r>
            <a:r>
              <a:rPr lang="en-US" sz="2200" dirty="0" err="1"/>
              <a:t>khi</a:t>
            </a:r>
            <a:r>
              <a:rPr lang="en-US" sz="2200" dirty="0"/>
              <a:t> </a:t>
            </a:r>
            <a:r>
              <a:rPr lang="en-US" sz="2200" dirty="0" err="1"/>
              <a:t>hành</a:t>
            </a:r>
            <a:r>
              <a:rPr lang="en-US" sz="2200" dirty="0"/>
              <a:t> </a:t>
            </a:r>
            <a:r>
              <a:rPr lang="en-US" sz="2200" dirty="0" err="1"/>
              <a:t>động</a:t>
            </a:r>
            <a:r>
              <a:rPr lang="en-US" sz="2200" dirty="0"/>
              <a:t> </a:t>
            </a:r>
            <a:r>
              <a:rPr lang="en-US" sz="2200" dirty="0" err="1"/>
              <a:t>cập</a:t>
            </a:r>
            <a:r>
              <a:rPr lang="en-US" sz="2200" dirty="0"/>
              <a:t> </a:t>
            </a:r>
            <a:r>
              <a:rPr lang="en-US" sz="2200" dirty="0" err="1"/>
              <a:t>nhật</a:t>
            </a:r>
            <a:r>
              <a:rPr lang="en-US" sz="2200" dirty="0"/>
              <a:t>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thực</a:t>
            </a:r>
            <a:r>
              <a:rPr lang="en-US" sz="2200" dirty="0"/>
              <a:t> </a:t>
            </a:r>
            <a:r>
              <a:rPr lang="en-US" sz="2200" dirty="0" err="1"/>
              <a:t>hiện</a:t>
            </a:r>
            <a:r>
              <a:rPr lang="en-US" sz="2200" dirty="0"/>
              <a:t> </a:t>
            </a:r>
            <a:r>
              <a:rPr lang="en-US" sz="2200" dirty="0" err="1"/>
              <a:t>trên</a:t>
            </a:r>
            <a:r>
              <a:rPr lang="en-US" sz="2200" dirty="0"/>
              <a:t> </a:t>
            </a:r>
            <a:r>
              <a:rPr lang="en-US" sz="2200" dirty="0" err="1"/>
              <a:t>cột</a:t>
            </a:r>
            <a:r>
              <a:rPr lang="en-US" sz="2200" dirty="0"/>
              <a:t>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liệt</a:t>
            </a:r>
            <a:r>
              <a:rPr lang="en-US" sz="2200" dirty="0"/>
              <a:t> </a:t>
            </a:r>
            <a:r>
              <a:rPr lang="en-US" sz="2200" dirty="0" err="1"/>
              <a:t>kê</a:t>
            </a:r>
            <a:r>
              <a:rPr lang="en-US" sz="2200" dirty="0"/>
              <a:t> </a:t>
            </a:r>
            <a:r>
              <a:rPr lang="en-US" sz="2200" dirty="0" err="1"/>
              <a:t>trong</a:t>
            </a:r>
            <a:r>
              <a:rPr lang="en-US" sz="2200" dirty="0"/>
              <a:t> IF UPDATE. </a:t>
            </a:r>
          </a:p>
          <a:p>
            <a:pPr lvl="0" fontAlgn="base"/>
            <a:r>
              <a:rPr lang="en-US" sz="2200" b="1" dirty="0" err="1"/>
              <a:t>Biến</a:t>
            </a:r>
            <a:r>
              <a:rPr lang="en-US" sz="2200" b="1" dirty="0"/>
              <a:t> </a:t>
            </a:r>
            <a:r>
              <a:rPr lang="en-US" sz="2200" b="1" dirty="0" err="1"/>
              <a:t>cục</a:t>
            </a:r>
            <a:r>
              <a:rPr lang="en-US" sz="2200" b="1" dirty="0"/>
              <a:t> </a:t>
            </a:r>
            <a:r>
              <a:rPr lang="en-US" sz="2200" b="1" dirty="0" err="1"/>
              <a:t>bộ</a:t>
            </a:r>
            <a:r>
              <a:rPr lang="en-US" sz="2200" dirty="0"/>
              <a:t>: </a:t>
            </a:r>
            <a:r>
              <a:rPr lang="en-US" sz="2200" dirty="0" err="1"/>
              <a:t>là</a:t>
            </a:r>
            <a:r>
              <a:rPr lang="en-US" sz="2200" dirty="0"/>
              <a:t> </a:t>
            </a:r>
            <a:r>
              <a:rPr lang="en-US" sz="2200" dirty="0" err="1"/>
              <a:t>những</a:t>
            </a:r>
            <a:r>
              <a:rPr lang="en-US" sz="2200" dirty="0"/>
              <a:t> </a:t>
            </a:r>
            <a:r>
              <a:rPr lang="en-US" sz="2200" dirty="0" err="1"/>
              <a:t>biến</a:t>
            </a:r>
            <a:r>
              <a:rPr lang="en-US" sz="2200" dirty="0"/>
              <a:t> </a:t>
            </a:r>
            <a:r>
              <a:rPr lang="en-US" sz="2200" dirty="0" err="1"/>
              <a:t>cục</a:t>
            </a:r>
            <a:r>
              <a:rPr lang="en-US" sz="2200" dirty="0"/>
              <a:t> </a:t>
            </a:r>
            <a:r>
              <a:rPr lang="en-US" sz="2200" dirty="0" err="1"/>
              <a:t>bộ</a:t>
            </a:r>
            <a:r>
              <a:rPr lang="en-US" sz="2200" dirty="0"/>
              <a:t>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sử</a:t>
            </a:r>
            <a:r>
              <a:rPr lang="en-US" sz="2200" dirty="0"/>
              <a:t> </a:t>
            </a:r>
            <a:r>
              <a:rPr lang="en-US" sz="2200" dirty="0" err="1"/>
              <a:t>dụng</a:t>
            </a:r>
            <a:r>
              <a:rPr lang="en-US" sz="2200" dirty="0"/>
              <a:t> </a:t>
            </a:r>
            <a:r>
              <a:rPr lang="en-US" sz="2200" dirty="0" err="1"/>
              <a:t>trong</a:t>
            </a:r>
            <a:r>
              <a:rPr lang="en-US" sz="2200" dirty="0"/>
              <a:t> </a:t>
            </a:r>
            <a:r>
              <a:rPr lang="en-US" sz="2200" dirty="0" smtClean="0"/>
              <a:t>trigger</a:t>
            </a:r>
            <a:endParaRPr lang="en-US" sz="2200" dirty="0"/>
          </a:p>
          <a:p>
            <a:pPr lvl="0" fontAlgn="base"/>
            <a:r>
              <a:rPr lang="en-US" sz="2200" b="1" dirty="0" err="1"/>
              <a:t>Các</a:t>
            </a:r>
            <a:r>
              <a:rPr lang="en-US" sz="2200" b="1" dirty="0"/>
              <a:t> </a:t>
            </a:r>
            <a:r>
              <a:rPr lang="en-US" sz="2200" b="1" dirty="0" err="1"/>
              <a:t>câu</a:t>
            </a:r>
            <a:r>
              <a:rPr lang="en-US" sz="2200" b="1" dirty="0"/>
              <a:t> </a:t>
            </a:r>
            <a:r>
              <a:rPr lang="en-US" sz="2200" b="1" dirty="0" err="1"/>
              <a:t>lệnh</a:t>
            </a:r>
            <a:r>
              <a:rPr lang="en-US" sz="2200" dirty="0"/>
              <a:t>: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lệnh</a:t>
            </a:r>
            <a:r>
              <a:rPr lang="en-US" sz="2200" dirty="0"/>
              <a:t> </a:t>
            </a:r>
            <a:r>
              <a:rPr lang="en-US" sz="2200" dirty="0" err="1"/>
              <a:t>bên</a:t>
            </a:r>
            <a:r>
              <a:rPr lang="en-US" sz="2200" dirty="0"/>
              <a:t> </a:t>
            </a:r>
            <a:r>
              <a:rPr lang="en-US" sz="2200" dirty="0" err="1"/>
              <a:t>trong</a:t>
            </a:r>
            <a:r>
              <a:rPr lang="en-US" sz="2200" dirty="0"/>
              <a:t> trigger </a:t>
            </a:r>
            <a:r>
              <a:rPr lang="en-US" sz="2200" dirty="0" err="1"/>
              <a:t>dùng</a:t>
            </a:r>
            <a:r>
              <a:rPr lang="en-US" sz="2200" dirty="0"/>
              <a:t> </a:t>
            </a:r>
            <a:r>
              <a:rPr lang="en-US" sz="2200" dirty="0" err="1"/>
              <a:t>để</a:t>
            </a:r>
            <a:r>
              <a:rPr lang="en-US" sz="2200" dirty="0"/>
              <a:t> </a:t>
            </a:r>
            <a:r>
              <a:rPr lang="en-US" sz="2200" dirty="0" err="1"/>
              <a:t>kiểm</a:t>
            </a:r>
            <a:r>
              <a:rPr lang="en-US" sz="2200" dirty="0"/>
              <a:t> </a:t>
            </a:r>
            <a:r>
              <a:rPr lang="en-US" sz="2200" dirty="0" err="1"/>
              <a:t>tra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ràng</a:t>
            </a:r>
            <a:r>
              <a:rPr lang="en-US" sz="2200" dirty="0"/>
              <a:t> </a:t>
            </a:r>
            <a:r>
              <a:rPr lang="en-US" sz="2200" dirty="0" err="1"/>
              <a:t>buộc</a:t>
            </a:r>
            <a:r>
              <a:rPr lang="en-US" sz="2200" dirty="0"/>
              <a:t> </a:t>
            </a:r>
            <a:r>
              <a:rPr lang="en-US" sz="2200" dirty="0" err="1"/>
              <a:t>toàn</a:t>
            </a:r>
            <a:r>
              <a:rPr lang="en-US" sz="2200" dirty="0"/>
              <a:t> </a:t>
            </a:r>
            <a:r>
              <a:rPr lang="en-US" sz="2200" dirty="0" err="1"/>
              <a:t>vẹn</a:t>
            </a:r>
            <a:r>
              <a:rPr lang="en-US" sz="2200" dirty="0"/>
              <a:t> </a:t>
            </a:r>
            <a:r>
              <a:rPr lang="en-US" sz="2200" dirty="0" err="1"/>
              <a:t>dữ</a:t>
            </a:r>
            <a:r>
              <a:rPr lang="en-US" sz="2200" dirty="0"/>
              <a:t> </a:t>
            </a:r>
            <a:r>
              <a:rPr lang="en-US" sz="2200" dirty="0" err="1"/>
              <a:t>liệu</a:t>
            </a:r>
            <a:r>
              <a:rPr lang="en-US" sz="2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70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4148893" cy="721592"/>
            <a:chOff x="6096000" y="2068962"/>
            <a:chExt cx="5077354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50773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6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CÚ PHÁP TRIGGER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28974" y="1042705"/>
            <a:ext cx="3795847" cy="538609"/>
            <a:chOff x="5632699" y="2282722"/>
            <a:chExt cx="9615249" cy="538609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96152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  <a:latin typeface="Calibri" panose="020F0502020204030204" pitchFamily="34" charset="0"/>
                </a:rPr>
                <a:t>6</a:t>
              </a:r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.2 CƠ CHẾ HOẠT ĐỘNG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6096000" y="248277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13" name="Picture 12" descr="Image result for trigger sql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852" y="1565925"/>
            <a:ext cx="8222434" cy="45605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831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4148893" cy="721592"/>
            <a:chOff x="6096000" y="2068962"/>
            <a:chExt cx="5077354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50773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6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CÚ PHÁP TRIGGER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28974" y="1042705"/>
            <a:ext cx="4608313" cy="538609"/>
            <a:chOff x="5632699" y="2282722"/>
            <a:chExt cx="11673305" cy="538609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116733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  <a:latin typeface="Calibri" panose="020F0502020204030204" pitchFamily="34" charset="0"/>
                </a:rPr>
                <a:t>6</a:t>
              </a:r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.3 INSTEAD OF &amp; FOR/AFTER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6096000" y="248277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528974" y="1584164"/>
            <a:ext cx="10227597" cy="50404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/>
            <a:r>
              <a:rPr lang="en-US" b="1" dirty="0" smtClean="0"/>
              <a:t>INSTEAD OF:</a:t>
            </a:r>
          </a:p>
          <a:p>
            <a:pPr lvl="1" fontAlgn="base"/>
            <a:r>
              <a:rPr lang="en-US" dirty="0" smtClean="0"/>
              <a:t>Trigger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b="1" u="sng" dirty="0" err="1" smtClean="0">
                <a:solidFill>
                  <a:srgbClr val="00B050"/>
                </a:solidFill>
              </a:rPr>
              <a:t>thay</a:t>
            </a:r>
            <a:r>
              <a:rPr lang="en-US" b="1" u="sng" dirty="0" smtClean="0">
                <a:solidFill>
                  <a:srgbClr val="00B050"/>
                </a:solidFill>
              </a:rPr>
              <a:t> </a:t>
            </a:r>
            <a:r>
              <a:rPr lang="en-US" b="1" u="sng" dirty="0" err="1" smtClean="0">
                <a:solidFill>
                  <a:srgbClr val="00B050"/>
                </a:solidFill>
              </a:rPr>
              <a:t>cho</a:t>
            </a:r>
            <a:r>
              <a:rPr lang="en-US" b="1" u="sng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/>
              <a:t>thao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Insert/Update/Delete.</a:t>
            </a:r>
          </a:p>
          <a:p>
            <a:pPr lvl="1" fontAlgn="base"/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Inserted (</a:t>
            </a:r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thật</a:t>
            </a:r>
            <a:r>
              <a:rPr lang="en-US" dirty="0" smtClean="0"/>
              <a:t> 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)</a:t>
            </a:r>
          </a:p>
          <a:p>
            <a:pPr lvl="1" fontAlgn="base"/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xóa</a:t>
            </a:r>
            <a:r>
              <a:rPr lang="en-US" dirty="0" smtClean="0"/>
              <a:t> </a:t>
            </a:r>
            <a:r>
              <a:rPr lang="en-US" dirty="0" err="1" smtClean="0"/>
              <a:t>nằm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bảng</a:t>
            </a:r>
            <a:r>
              <a:rPr lang="en-US" dirty="0" smtClean="0"/>
              <a:t> Deleted (</a:t>
            </a:r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thật</a:t>
            </a:r>
            <a:r>
              <a:rPr lang="en-US" dirty="0" smtClean="0"/>
              <a:t> 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xóa</a:t>
            </a:r>
            <a:r>
              <a:rPr lang="en-US" dirty="0" smtClean="0"/>
              <a:t>)</a:t>
            </a:r>
          </a:p>
          <a:p>
            <a:pPr fontAlgn="base"/>
            <a:r>
              <a:rPr lang="en-US" b="1" dirty="0" smtClean="0"/>
              <a:t>FOR/AFTER: </a:t>
            </a:r>
          </a:p>
          <a:p>
            <a:pPr lvl="1" fontAlgn="base"/>
            <a:r>
              <a:rPr lang="en-US" dirty="0" smtClean="0"/>
              <a:t>Trigger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b="1" u="sng" dirty="0" err="1" smtClean="0">
                <a:solidFill>
                  <a:srgbClr val="00B050"/>
                </a:solidFill>
              </a:rPr>
              <a:t>sau</a:t>
            </a:r>
            <a:r>
              <a:rPr lang="en-US" b="1" u="sng" dirty="0" smtClean="0">
                <a:solidFill>
                  <a:srgbClr val="00B050"/>
                </a:solidFill>
              </a:rPr>
              <a:t> </a:t>
            </a:r>
            <a:r>
              <a:rPr lang="en-US" b="1" u="sng" dirty="0" err="1" smtClean="0">
                <a:solidFill>
                  <a:srgbClr val="00B050"/>
                </a:solidFill>
              </a:rPr>
              <a:t>khi</a:t>
            </a:r>
            <a:r>
              <a:rPr lang="en-US" b="1" u="sng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/>
              <a:t>thác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Insert/Update/Delete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.</a:t>
            </a:r>
          </a:p>
          <a:p>
            <a:pPr lvl="1" fontAlgn="base"/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b="1" dirty="0" smtClean="0"/>
              <a:t>Inserted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thật</a:t>
            </a:r>
            <a:r>
              <a:rPr lang="en-US" dirty="0" smtClean="0"/>
              <a:t>.</a:t>
            </a:r>
          </a:p>
          <a:p>
            <a:pPr lvl="1" fontAlgn="base"/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xóa</a:t>
            </a:r>
            <a:r>
              <a:rPr lang="en-US" dirty="0" smtClean="0"/>
              <a:t> </a:t>
            </a:r>
            <a:r>
              <a:rPr lang="en-US" dirty="0" err="1" smtClean="0"/>
              <a:t>nằm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b="1" dirty="0" smtClean="0"/>
              <a:t>Deleted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thật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mất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xóa</a:t>
            </a:r>
            <a:endParaRPr lang="en-US" dirty="0" smtClean="0"/>
          </a:p>
          <a:p>
            <a:pPr lvl="1" fontAlgn="base"/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quay </a:t>
            </a:r>
            <a:r>
              <a:rPr lang="en-US" dirty="0" err="1" smtClean="0"/>
              <a:t>lui</a:t>
            </a:r>
            <a:r>
              <a:rPr lang="en-US" dirty="0" smtClean="0"/>
              <a:t> </a:t>
            </a:r>
            <a:r>
              <a:rPr lang="en-US" dirty="0" err="1" smtClean="0"/>
              <a:t>thao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b="1" u="sng" dirty="0" smtClean="0">
                <a:solidFill>
                  <a:srgbClr val="00B050"/>
                </a:solidFill>
              </a:rPr>
              <a:t>Rollback Transaction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69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6354047" cy="721592"/>
            <a:chOff x="6096000" y="2068962"/>
            <a:chExt cx="7775990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7775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1</a:t>
              </a:r>
              <a:r>
                <a:rPr lang="en-US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CÁC LOẠI LẬP TRÌNH THỦ TỤC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827576"/>
              </p:ext>
            </p:extLst>
          </p:nvPr>
        </p:nvGraphicFramePr>
        <p:xfrm>
          <a:off x="1148230" y="1463039"/>
          <a:ext cx="10190330" cy="4689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066">
                  <a:extLst>
                    <a:ext uri="{9D8B030D-6E8A-4147-A177-3AD203B41FA5}">
                      <a16:colId xmlns:a16="http://schemas.microsoft.com/office/drawing/2014/main" val="2396413263"/>
                    </a:ext>
                  </a:extLst>
                </a:gridCol>
                <a:gridCol w="2038066">
                  <a:extLst>
                    <a:ext uri="{9D8B030D-6E8A-4147-A177-3AD203B41FA5}">
                      <a16:colId xmlns:a16="http://schemas.microsoft.com/office/drawing/2014/main" val="1260048738"/>
                    </a:ext>
                  </a:extLst>
                </a:gridCol>
                <a:gridCol w="2038066">
                  <a:extLst>
                    <a:ext uri="{9D8B030D-6E8A-4147-A177-3AD203B41FA5}">
                      <a16:colId xmlns:a16="http://schemas.microsoft.com/office/drawing/2014/main" val="2819518868"/>
                    </a:ext>
                  </a:extLst>
                </a:gridCol>
                <a:gridCol w="2038066">
                  <a:extLst>
                    <a:ext uri="{9D8B030D-6E8A-4147-A177-3AD203B41FA5}">
                      <a16:colId xmlns:a16="http://schemas.microsoft.com/office/drawing/2014/main" val="1210143799"/>
                    </a:ext>
                  </a:extLst>
                </a:gridCol>
                <a:gridCol w="2038066">
                  <a:extLst>
                    <a:ext uri="{9D8B030D-6E8A-4147-A177-3AD203B41FA5}">
                      <a16:colId xmlns:a16="http://schemas.microsoft.com/office/drawing/2014/main" val="1954304630"/>
                    </a:ext>
                  </a:extLst>
                </a:gridCol>
              </a:tblGrid>
              <a:tr h="48332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Loại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Nhóm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câu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lệnh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Lưu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Thực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Tham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số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046243"/>
                  </a:ext>
                </a:extLst>
              </a:tr>
              <a:tr h="655261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Script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Nhiều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baseline="0" dirty="0" err="1" smtClean="0">
                          <a:solidFill>
                            <a:schemeClr val="tx1"/>
                          </a:solidFill>
                        </a:rPr>
                        <a:t>nhóm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baseline="0" dirty="0" err="1" smtClean="0">
                          <a:solidFill>
                            <a:schemeClr val="tx1"/>
                          </a:solidFill>
                        </a:rPr>
                        <a:t>câu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baseline="0" dirty="0" err="1" smtClean="0">
                          <a:solidFill>
                            <a:schemeClr val="tx1"/>
                          </a:solidFill>
                        </a:rPr>
                        <a:t>lệnh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File </a:t>
                      </a:r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trên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ổ </a:t>
                      </a:r>
                      <a:r>
                        <a:rPr lang="en-US" b="1" baseline="0" dirty="0" err="1" smtClean="0">
                          <a:solidFill>
                            <a:schemeClr val="tx1"/>
                          </a:solidFill>
                        </a:rPr>
                        <a:t>đĩa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Từ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baseline="0" dirty="0" err="1" smtClean="0">
                          <a:solidFill>
                            <a:schemeClr val="tx1"/>
                          </a:solidFill>
                        </a:rPr>
                        <a:t>công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baseline="0" dirty="0" err="1" smtClean="0">
                          <a:solidFill>
                            <a:schemeClr val="tx1"/>
                          </a:solidFill>
                        </a:rPr>
                        <a:t>cụ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Client </a:t>
                      </a:r>
                      <a:r>
                        <a:rPr lang="en-US" b="1" baseline="0" dirty="0" err="1" smtClean="0">
                          <a:solidFill>
                            <a:schemeClr val="tx1"/>
                          </a:solidFill>
                        </a:rPr>
                        <a:t>như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Management Studio 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Không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091423"/>
                  </a:ext>
                </a:extLst>
              </a:tr>
              <a:tr h="655261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Stored Procedure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Duy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nhất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Đối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baseline="0" dirty="0" err="1" smtClean="0">
                          <a:solidFill>
                            <a:schemeClr val="tx1"/>
                          </a:solidFill>
                        </a:rPr>
                        <a:t>tượng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baseline="0" dirty="0" err="1" smtClean="0">
                          <a:solidFill>
                            <a:schemeClr val="tx1"/>
                          </a:solidFill>
                        </a:rPr>
                        <a:t>của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CSDL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Bởi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baseline="0" dirty="0" err="1" smtClean="0">
                          <a:solidFill>
                            <a:schemeClr val="tx1"/>
                          </a:solidFill>
                        </a:rPr>
                        <a:t>ứng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baseline="0" dirty="0" err="1" smtClean="0">
                          <a:solidFill>
                            <a:schemeClr val="tx1"/>
                          </a:solidFill>
                        </a:rPr>
                        <a:t>dụng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baseline="0" dirty="0" err="1" smtClean="0">
                          <a:solidFill>
                            <a:schemeClr val="tx1"/>
                          </a:solidFill>
                        </a:rPr>
                        <a:t>hoặc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baseline="0" dirty="0" err="1" smtClean="0">
                          <a:solidFill>
                            <a:schemeClr val="tx1"/>
                          </a:solidFill>
                        </a:rPr>
                        <a:t>trong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baseline="0" dirty="0" err="1" smtClean="0">
                          <a:solidFill>
                            <a:schemeClr val="tx1"/>
                          </a:solidFill>
                        </a:rPr>
                        <a:t>mã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baseline="0" dirty="0" err="1" smtClean="0">
                          <a:solidFill>
                            <a:schemeClr val="tx1"/>
                          </a:solidFill>
                        </a:rPr>
                        <a:t>kịch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baseline="0" dirty="0" err="1" smtClean="0">
                          <a:solidFill>
                            <a:schemeClr val="tx1"/>
                          </a:solidFill>
                        </a:rPr>
                        <a:t>bản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SQL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920746"/>
                  </a:ext>
                </a:extLst>
              </a:tr>
              <a:tr h="655261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Function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Duy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nhất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微软雅黑"/>
                          <a:cs typeface="+mn-cs"/>
                        </a:rPr>
                        <a:t>Đối tượng của CSDL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微软雅黑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Bởi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baseline="0" dirty="0" err="1" smtClean="0">
                          <a:solidFill>
                            <a:schemeClr val="tx1"/>
                          </a:solidFill>
                        </a:rPr>
                        <a:t>ứng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baseline="0" dirty="0" err="1" smtClean="0">
                          <a:solidFill>
                            <a:schemeClr val="tx1"/>
                          </a:solidFill>
                        </a:rPr>
                        <a:t>dụng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baseline="0" dirty="0" err="1" smtClean="0">
                          <a:solidFill>
                            <a:schemeClr val="tx1"/>
                          </a:solidFill>
                        </a:rPr>
                        <a:t>hoặc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baseline="0" dirty="0" err="1" smtClean="0">
                          <a:solidFill>
                            <a:schemeClr val="tx1"/>
                          </a:solidFill>
                        </a:rPr>
                        <a:t>trong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baseline="0" dirty="0" err="1" smtClean="0">
                          <a:solidFill>
                            <a:schemeClr val="tx1"/>
                          </a:solidFill>
                        </a:rPr>
                        <a:t>mã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baseline="0" dirty="0" err="1" smtClean="0">
                          <a:solidFill>
                            <a:schemeClr val="tx1"/>
                          </a:solidFill>
                        </a:rPr>
                        <a:t>kịch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baseline="0" dirty="0" err="1" smtClean="0">
                          <a:solidFill>
                            <a:schemeClr val="tx1"/>
                          </a:solidFill>
                        </a:rPr>
                        <a:t>bản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SQL</a:t>
                      </a:r>
                      <a:endParaRPr lang="en-US" b="1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45355"/>
                  </a:ext>
                </a:extLst>
              </a:tr>
              <a:tr h="655261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Trigger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Duy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nhất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微软雅黑"/>
                          <a:cs typeface="+mn-cs"/>
                        </a:rPr>
                        <a:t>Đối</a:t>
                      </a: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微软雅黑"/>
                          <a:cs typeface="+mn-cs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微软雅黑"/>
                          <a:cs typeface="+mn-cs"/>
                        </a:rPr>
                        <a:t>tượng</a:t>
                      </a: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微软雅黑"/>
                          <a:cs typeface="+mn-cs"/>
                        </a:rPr>
                        <a:t> </a:t>
                      </a:r>
                      <a:r>
                        <a:rPr kumimoji="0" lang="en-US" sz="1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微软雅黑"/>
                          <a:cs typeface="+mn-cs"/>
                        </a:rPr>
                        <a:t>của</a:t>
                      </a: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ea typeface="微软雅黑"/>
                          <a:cs typeface="+mn-cs"/>
                        </a:rPr>
                        <a:t> CSDL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微软雅黑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Tự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động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baseline="0" dirty="0" err="1" smtClean="0">
                          <a:solidFill>
                            <a:schemeClr val="tx1"/>
                          </a:solidFill>
                        </a:rPr>
                        <a:t>bởi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Server </a:t>
                      </a:r>
                      <a:r>
                        <a:rPr lang="en-US" b="1" baseline="0" dirty="0" err="1" smtClean="0">
                          <a:solidFill>
                            <a:schemeClr val="tx1"/>
                          </a:solidFill>
                        </a:rPr>
                        <a:t>khi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baseline="0" dirty="0" err="1" smtClean="0">
                          <a:solidFill>
                            <a:schemeClr val="tx1"/>
                          </a:solidFill>
                        </a:rPr>
                        <a:t>có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1 action </a:t>
                      </a:r>
                      <a:r>
                        <a:rPr lang="en-US" b="1" baseline="0" dirty="0" err="1" smtClean="0">
                          <a:solidFill>
                            <a:schemeClr val="tx1"/>
                          </a:solidFill>
                        </a:rPr>
                        <a:t>xảy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baseline="0" dirty="0" err="1" smtClean="0">
                          <a:solidFill>
                            <a:schemeClr val="tx1"/>
                          </a:solidFill>
                        </a:rPr>
                        <a:t>ra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Không</a:t>
                      </a:r>
                      <a:endParaRPr lang="en-US" sz="1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462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241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4148893" cy="721592"/>
            <a:chOff x="6096000" y="2068962"/>
            <a:chExt cx="5077354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50773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6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CÚ PHÁP TRIGGER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28974" y="1042705"/>
            <a:ext cx="2181187" cy="538609"/>
            <a:chOff x="5632699" y="2282722"/>
            <a:chExt cx="5525158" cy="538609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42481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  <a:latin typeface="Calibri" panose="020F0502020204030204" pitchFamily="34" charset="0"/>
                </a:rPr>
                <a:t>6</a:t>
              </a:r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.4 VÍ DỤ: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6096000" y="248277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196" y="883590"/>
            <a:ext cx="8607804" cy="597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2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4148893" cy="721592"/>
            <a:chOff x="6096000" y="2068962"/>
            <a:chExt cx="5077354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50773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6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CÚ PHÁP TRIGGER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28974" y="1042705"/>
            <a:ext cx="2355517" cy="538609"/>
            <a:chOff x="5632699" y="2282722"/>
            <a:chExt cx="5966753" cy="538609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59667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6.5 IF UPDATE: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6096000" y="248277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9156" y="2023448"/>
            <a:ext cx="5355151" cy="19166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/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muốn</a:t>
            </a:r>
            <a:r>
              <a:rPr lang="en-US" sz="2400" dirty="0"/>
              <a:t> trigger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sự</a:t>
            </a:r>
            <a:r>
              <a:rPr lang="en-US" sz="2400" dirty="0"/>
              <a:t> </a:t>
            </a:r>
            <a:r>
              <a:rPr lang="en-US" sz="2400" dirty="0" err="1"/>
              <a:t>hoạt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hay </a:t>
            </a:r>
            <a:r>
              <a:rPr lang="en-US" sz="2400" dirty="0" err="1"/>
              <a:t>vài</a:t>
            </a:r>
            <a:r>
              <a:rPr lang="en-US" sz="2400" dirty="0"/>
              <a:t> column </a:t>
            </a:r>
            <a:r>
              <a:rPr lang="en-US" sz="2400" dirty="0" err="1"/>
              <a:t>nào</a:t>
            </a:r>
            <a:r>
              <a:rPr lang="en-US" sz="2400" dirty="0"/>
              <a:t> </a:t>
            </a:r>
            <a:r>
              <a:rPr lang="en-US" sz="2400" dirty="0" err="1"/>
              <a:t>đó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Update </a:t>
            </a:r>
            <a:r>
              <a:rPr lang="en-US" sz="2400" dirty="0" err="1"/>
              <a:t>chứ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phải</a:t>
            </a:r>
            <a:r>
              <a:rPr lang="en-US" sz="2400" dirty="0"/>
              <a:t> </a:t>
            </a:r>
            <a:r>
              <a:rPr lang="en-US" sz="2400" dirty="0" err="1"/>
              <a:t>bất</a:t>
            </a:r>
            <a:r>
              <a:rPr lang="en-US" sz="2400" dirty="0"/>
              <a:t> </a:t>
            </a:r>
            <a:r>
              <a:rPr lang="en-US" sz="2400" dirty="0" err="1"/>
              <a:t>kỳ</a:t>
            </a:r>
            <a:r>
              <a:rPr lang="en-US" sz="2400" dirty="0"/>
              <a:t> column </a:t>
            </a:r>
            <a:r>
              <a:rPr lang="en-US" sz="2400" dirty="0" err="1"/>
              <a:t>nào</a:t>
            </a:r>
            <a:r>
              <a:rPr lang="en-US" sz="2400" dirty="0"/>
              <a:t>. </a:t>
            </a:r>
            <a:endParaRPr lang="en-US" sz="2400" dirty="0" smtClean="0"/>
          </a:p>
          <a:p>
            <a:pPr lvl="0" fontAlgn="base"/>
            <a:r>
              <a:rPr lang="en-US" sz="2400" dirty="0" err="1" smtClean="0"/>
              <a:t>Khi</a:t>
            </a:r>
            <a:r>
              <a:rPr lang="en-US" sz="2400" dirty="0" smtClean="0"/>
              <a:t> </a:t>
            </a:r>
            <a:r>
              <a:rPr lang="en-US" sz="2400" dirty="0" err="1"/>
              <a:t>đó</a:t>
            </a:r>
            <a:r>
              <a:rPr lang="en-US" sz="2400" dirty="0"/>
              <a:t> ta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hàm</a:t>
            </a:r>
            <a:r>
              <a:rPr lang="en-US" sz="2400" dirty="0"/>
              <a:t> </a:t>
            </a:r>
            <a:r>
              <a:rPr lang="en-US" sz="2400" b="1" dirty="0"/>
              <a:t>Update </a:t>
            </a:r>
            <a:r>
              <a:rPr lang="en-US" sz="2400" dirty="0"/>
              <a:t>(</a:t>
            </a:r>
            <a:r>
              <a:rPr lang="en-US" sz="2400" i="1" dirty="0" err="1"/>
              <a:t>Column_Name</a:t>
            </a:r>
            <a:r>
              <a:rPr lang="en-US" sz="2400" dirty="0"/>
              <a:t>)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kiểm</a:t>
            </a:r>
            <a:r>
              <a:rPr lang="en-US" sz="2400" dirty="0"/>
              <a:t> </a:t>
            </a:r>
            <a:r>
              <a:rPr lang="en-US" sz="2400" dirty="0" err="1"/>
              <a:t>tra</a:t>
            </a:r>
            <a:r>
              <a:rPr lang="en-US" sz="2400" dirty="0"/>
              <a:t> </a:t>
            </a:r>
            <a:r>
              <a:rPr lang="en-US" sz="2400" dirty="0" err="1"/>
              <a:t>xem</a:t>
            </a:r>
            <a:r>
              <a:rPr lang="en-US" sz="2400" dirty="0"/>
              <a:t> column </a:t>
            </a:r>
            <a:r>
              <a:rPr lang="en-US" sz="2400" dirty="0" err="1"/>
              <a:t>nào</a:t>
            </a:r>
            <a:r>
              <a:rPr lang="en-US" sz="2400" dirty="0"/>
              <a:t> </a:t>
            </a:r>
            <a:r>
              <a:rPr lang="en-US" sz="2400" dirty="0" err="1"/>
              <a:t>đó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bị</a:t>
            </a:r>
            <a:r>
              <a:rPr lang="en-US" sz="2400" dirty="0"/>
              <a:t> update hay </a:t>
            </a:r>
            <a:r>
              <a:rPr lang="en-US" sz="2400" dirty="0" err="1"/>
              <a:t>không</a:t>
            </a:r>
            <a:r>
              <a:rPr lang="en-US" sz="2400" dirty="0"/>
              <a:t>. </a:t>
            </a:r>
            <a:endParaRPr lang="en-US" sz="2400" dirty="0" smtClean="0"/>
          </a:p>
          <a:p>
            <a:pPr lvl="0" fontAlgn="base"/>
            <a:r>
              <a:rPr lang="en-US" sz="2400" dirty="0" smtClean="0"/>
              <a:t>IF </a:t>
            </a:r>
            <a:r>
              <a:rPr lang="en-US" sz="2400" dirty="0"/>
              <a:t>UPDATE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đối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câu</a:t>
            </a:r>
            <a:r>
              <a:rPr lang="en-US" sz="2400" dirty="0"/>
              <a:t> </a:t>
            </a:r>
            <a:r>
              <a:rPr lang="en-US" sz="2400" dirty="0" err="1"/>
              <a:t>lệnh</a:t>
            </a:r>
            <a:r>
              <a:rPr lang="en-US" sz="2400" dirty="0"/>
              <a:t> DELETE.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307" y="1042706"/>
            <a:ext cx="6960093" cy="509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0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37600" y="6396038"/>
            <a:ext cx="2844800" cy="457200"/>
          </a:xfrm>
          <a:prstGeom prst="rect">
            <a:avLst/>
          </a:prstGeom>
        </p:spPr>
        <p:txBody>
          <a:bodyPr/>
          <a:lstStyle/>
          <a:p>
            <a:fld id="{E1DBBC05-FAA7-47C3-B450-182C7982638B}" type="slidenum">
              <a:rPr lang="en-US" altLang="en-US"/>
              <a:pPr/>
              <a:t>32</a:t>
            </a:fld>
            <a:endParaRPr lang="en-US" altLang="en-US"/>
          </a:p>
        </p:txBody>
      </p:sp>
      <p:grpSp>
        <p:nvGrpSpPr>
          <p:cNvPr id="6" name="组合 19"/>
          <p:cNvGrpSpPr/>
          <p:nvPr/>
        </p:nvGrpSpPr>
        <p:grpSpPr>
          <a:xfrm>
            <a:off x="1528974" y="232497"/>
            <a:ext cx="4148893" cy="721592"/>
            <a:chOff x="6096000" y="2068962"/>
            <a:chExt cx="5077354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50773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6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CÚ PHÁP TRIGGER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28974" y="1058094"/>
            <a:ext cx="2969659" cy="523220"/>
            <a:chOff x="5632699" y="2298111"/>
            <a:chExt cx="7522434" cy="523220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98111"/>
              <a:ext cx="75224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  <a:latin typeface="Calibri" panose="020F0502020204030204" pitchFamily="34" charset="0"/>
                </a:rPr>
                <a:t>6</a:t>
              </a:r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.6 CÚ PHÁP KHÁC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6096000" y="248277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0" y="1581314"/>
            <a:ext cx="6217919" cy="40877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/>
            <a:r>
              <a:rPr lang="en-US" b="1" dirty="0" err="1" smtClean="0"/>
              <a:t>Xóa</a:t>
            </a:r>
            <a:r>
              <a:rPr lang="en-US" b="1" dirty="0" smtClean="0"/>
              <a:t> Trigger</a:t>
            </a:r>
          </a:p>
          <a:p>
            <a:pPr lvl="1" fontAlgn="base"/>
            <a:endParaRPr lang="en-US" b="1" dirty="0" smtClean="0"/>
          </a:p>
          <a:p>
            <a:pPr lvl="1" fontAlgn="base"/>
            <a:r>
              <a:rPr lang="en-US" b="1" dirty="0" err="1"/>
              <a:t>Liệt</a:t>
            </a:r>
            <a:r>
              <a:rPr lang="en-US" b="1" dirty="0"/>
              <a:t> </a:t>
            </a:r>
            <a:r>
              <a:rPr lang="en-US" b="1" dirty="0" err="1"/>
              <a:t>kê</a:t>
            </a:r>
            <a:r>
              <a:rPr lang="en-US" b="1" dirty="0"/>
              <a:t> </a:t>
            </a:r>
            <a:r>
              <a:rPr lang="en-US" b="1" dirty="0" err="1"/>
              <a:t>tất</a:t>
            </a:r>
            <a:r>
              <a:rPr lang="en-US" b="1" dirty="0"/>
              <a:t> </a:t>
            </a:r>
            <a:r>
              <a:rPr lang="en-US" b="1" dirty="0" err="1"/>
              <a:t>cả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đối</a:t>
            </a:r>
            <a:r>
              <a:rPr lang="en-US" b="1" dirty="0"/>
              <a:t> </a:t>
            </a:r>
            <a:r>
              <a:rPr lang="en-US" b="1" dirty="0" err="1"/>
              <a:t>tượng</a:t>
            </a:r>
            <a:r>
              <a:rPr lang="en-US" b="1" dirty="0"/>
              <a:t> </a:t>
            </a:r>
            <a:r>
              <a:rPr lang="en-US" b="1" dirty="0" err="1" smtClean="0"/>
              <a:t>mà</a:t>
            </a:r>
            <a:r>
              <a:rPr lang="en-US" b="1" dirty="0" smtClean="0"/>
              <a:t> </a:t>
            </a:r>
            <a:r>
              <a:rPr lang="en-US" b="1" dirty="0"/>
              <a:t>trigger </a:t>
            </a:r>
            <a:r>
              <a:rPr lang="en-US" b="1" dirty="0" err="1"/>
              <a:t>tham</a:t>
            </a:r>
            <a:r>
              <a:rPr lang="en-US" b="1" dirty="0"/>
              <a:t> </a:t>
            </a:r>
            <a:r>
              <a:rPr lang="en-US" b="1" dirty="0" err="1"/>
              <a:t>chiếu</a:t>
            </a:r>
            <a:r>
              <a:rPr lang="en-US" b="1" dirty="0"/>
              <a:t> </a:t>
            </a:r>
            <a:r>
              <a:rPr lang="en-US" b="1" dirty="0" err="1" smtClean="0"/>
              <a:t>đến</a:t>
            </a:r>
            <a:r>
              <a:rPr lang="en-US" b="1" dirty="0" smtClean="0"/>
              <a:t> </a:t>
            </a:r>
          </a:p>
          <a:p>
            <a:pPr lvl="1" fontAlgn="base"/>
            <a:endParaRPr lang="en-US" b="1" dirty="0"/>
          </a:p>
          <a:p>
            <a:pPr lvl="1" fontAlgn="base"/>
            <a:r>
              <a:rPr lang="en-US" b="1" dirty="0" smtClean="0"/>
              <a:t> </a:t>
            </a:r>
            <a:r>
              <a:rPr lang="en-US" b="1" dirty="0" err="1"/>
              <a:t>Hiển</a:t>
            </a:r>
            <a:r>
              <a:rPr lang="en-US" b="1" dirty="0"/>
              <a:t> </a:t>
            </a:r>
            <a:r>
              <a:rPr lang="en-US" b="1" dirty="0" err="1"/>
              <a:t>thị</a:t>
            </a:r>
            <a:r>
              <a:rPr lang="en-US" b="1" dirty="0"/>
              <a:t> </a:t>
            </a:r>
            <a:r>
              <a:rPr lang="en-US" b="1" dirty="0" err="1"/>
              <a:t>tất</a:t>
            </a:r>
            <a:r>
              <a:rPr lang="en-US" b="1" dirty="0"/>
              <a:t> </a:t>
            </a:r>
            <a:r>
              <a:rPr lang="en-US" b="1" dirty="0" err="1"/>
              <a:t>cả</a:t>
            </a:r>
            <a:r>
              <a:rPr lang="en-US" b="1" dirty="0"/>
              <a:t> </a:t>
            </a:r>
            <a:r>
              <a:rPr lang="en-US" b="1" dirty="0" err="1"/>
              <a:t>những</a:t>
            </a:r>
            <a:r>
              <a:rPr lang="en-US" b="1" dirty="0"/>
              <a:t> Trigger </a:t>
            </a:r>
            <a:r>
              <a:rPr lang="en-US" b="1" dirty="0" err="1"/>
              <a:t>có</a:t>
            </a:r>
            <a:r>
              <a:rPr lang="en-US" b="1" dirty="0"/>
              <a:t> </a:t>
            </a:r>
            <a:r>
              <a:rPr lang="en-US" b="1" dirty="0" err="1"/>
              <a:t>trong</a:t>
            </a:r>
            <a:r>
              <a:rPr lang="en-US" b="1" dirty="0"/>
              <a:t> </a:t>
            </a:r>
            <a:r>
              <a:rPr lang="en-US" b="1" dirty="0" smtClean="0"/>
              <a:t>CSDL</a:t>
            </a:r>
          </a:p>
          <a:p>
            <a:pPr lvl="1" fontAlgn="base"/>
            <a:endParaRPr lang="en-US" b="1" dirty="0" smtClean="0"/>
          </a:p>
          <a:p>
            <a:pPr lvl="1" fontAlgn="base"/>
            <a:r>
              <a:rPr lang="en-US" b="1" dirty="0" err="1"/>
              <a:t>Hiển</a:t>
            </a:r>
            <a:r>
              <a:rPr lang="en-US" b="1" dirty="0"/>
              <a:t> </a:t>
            </a:r>
            <a:r>
              <a:rPr lang="en-US" b="1" dirty="0" err="1"/>
              <a:t>thị</a:t>
            </a:r>
            <a:r>
              <a:rPr lang="en-US" b="1" dirty="0"/>
              <a:t> </a:t>
            </a:r>
            <a:r>
              <a:rPr lang="en-US" b="1" dirty="0" err="1"/>
              <a:t>thông</a:t>
            </a:r>
            <a:r>
              <a:rPr lang="en-US" b="1" dirty="0"/>
              <a:t> tin </a:t>
            </a:r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smtClean="0"/>
              <a:t>Trigger</a:t>
            </a:r>
          </a:p>
          <a:p>
            <a:pPr lvl="1" fontAlgn="base"/>
            <a:endParaRPr lang="en-US" b="1" dirty="0" smtClean="0"/>
          </a:p>
          <a:p>
            <a:pPr lvl="1" fontAlgn="base"/>
            <a:r>
              <a:rPr lang="en-US" b="1" dirty="0" err="1"/>
              <a:t>Hiển</a:t>
            </a:r>
            <a:r>
              <a:rPr lang="en-US" b="1" dirty="0"/>
              <a:t> </a:t>
            </a:r>
            <a:r>
              <a:rPr lang="en-US" b="1" dirty="0" err="1"/>
              <a:t>thị</a:t>
            </a:r>
            <a:r>
              <a:rPr lang="en-US" b="1" dirty="0"/>
              <a:t> </a:t>
            </a:r>
            <a:r>
              <a:rPr lang="en-US" b="1" dirty="0" err="1"/>
              <a:t>nội</a:t>
            </a:r>
            <a:r>
              <a:rPr lang="en-US" b="1" dirty="0"/>
              <a:t> dung </a:t>
            </a:r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smtClean="0"/>
              <a:t>Trigger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917" y="1541267"/>
            <a:ext cx="4114800" cy="714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917" y="2403017"/>
            <a:ext cx="4295775" cy="8490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256" y="3384145"/>
            <a:ext cx="6172200" cy="790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256" y="4323587"/>
            <a:ext cx="3314700" cy="8371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2917" y="5255149"/>
            <a:ext cx="36290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5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Quora vs. Wikipedia – Q&amp;A not effective in Social Medi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56" y="1236757"/>
            <a:ext cx="5037756" cy="438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0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06071" y="1623270"/>
            <a:ext cx="9910866" cy="4911725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b="1" dirty="0" smtClean="0"/>
              <a:t>SP </a:t>
            </a:r>
            <a:r>
              <a:rPr lang="en-US" b="1" dirty="0" err="1"/>
              <a:t>l</a:t>
            </a:r>
            <a:r>
              <a:rPr lang="en-US" b="1" dirty="0" err="1" smtClean="0"/>
              <a:t>à</a:t>
            </a:r>
            <a:r>
              <a:rPr lang="en-US" b="1" dirty="0" smtClean="0"/>
              <a:t> </a:t>
            </a:r>
            <a:r>
              <a:rPr lang="en-US" b="1" dirty="0" err="1" smtClean="0"/>
              <a:t>một</a:t>
            </a:r>
            <a:r>
              <a:rPr lang="en-US" b="1" dirty="0" smtClean="0"/>
              <a:t> </a:t>
            </a:r>
            <a:r>
              <a:rPr lang="en-US" b="1" dirty="0" err="1" smtClean="0"/>
              <a:t>tập</a:t>
            </a:r>
            <a:r>
              <a:rPr lang="en-US" b="1" dirty="0" smtClean="0"/>
              <a:t> </a:t>
            </a:r>
            <a:r>
              <a:rPr lang="en-US" b="1" dirty="0" err="1" smtClean="0"/>
              <a:t>các</a:t>
            </a:r>
            <a:r>
              <a:rPr lang="en-US" b="1" dirty="0" smtClean="0"/>
              <a:t> </a:t>
            </a:r>
            <a:r>
              <a:rPr lang="en-US" b="1" dirty="0" err="1" smtClean="0"/>
              <a:t>câu</a:t>
            </a:r>
            <a:r>
              <a:rPr lang="en-US" b="1" dirty="0" smtClean="0"/>
              <a:t> </a:t>
            </a:r>
            <a:r>
              <a:rPr lang="en-US" b="1" dirty="0" err="1" smtClean="0"/>
              <a:t>lệnh</a:t>
            </a:r>
            <a:r>
              <a:rPr lang="en-US" b="1" dirty="0" smtClean="0"/>
              <a:t> </a:t>
            </a:r>
            <a:r>
              <a:rPr lang="en-US" b="1" dirty="0" err="1" smtClean="0"/>
              <a:t>thực</a:t>
            </a:r>
            <a:r>
              <a:rPr lang="en-US" b="1" dirty="0" smtClean="0"/>
              <a:t> </a:t>
            </a:r>
            <a:r>
              <a:rPr lang="en-US" b="1" dirty="0" err="1" smtClean="0"/>
              <a:t>hiện</a:t>
            </a:r>
            <a:r>
              <a:rPr lang="en-US" b="1" dirty="0" smtClean="0"/>
              <a:t> </a:t>
            </a:r>
            <a:r>
              <a:rPr lang="en-US" b="1" dirty="0" err="1" smtClean="0"/>
              <a:t>một</a:t>
            </a:r>
            <a:r>
              <a:rPr lang="en-US" b="1" dirty="0" smtClean="0"/>
              <a:t> </a:t>
            </a:r>
            <a:r>
              <a:rPr lang="en-US" b="1" dirty="0" err="1" smtClean="0"/>
              <a:t>nhiệm</a:t>
            </a:r>
            <a:r>
              <a:rPr lang="en-US" b="1" dirty="0" smtClean="0"/>
              <a:t> </a:t>
            </a:r>
            <a:r>
              <a:rPr lang="en-US" b="1" dirty="0" err="1" smtClean="0"/>
              <a:t>vụ</a:t>
            </a:r>
            <a:r>
              <a:rPr lang="en-US" b="1" dirty="0" smtClean="0"/>
              <a:t> </a:t>
            </a:r>
            <a:r>
              <a:rPr lang="en-US" b="1" dirty="0" err="1" smtClean="0"/>
              <a:t>cụ</a:t>
            </a:r>
            <a:r>
              <a:rPr lang="en-US" b="1" dirty="0" smtClean="0"/>
              <a:t> </a:t>
            </a:r>
            <a:r>
              <a:rPr lang="en-US" b="1" dirty="0" err="1" smtClean="0"/>
              <a:t>thể</a:t>
            </a:r>
            <a:r>
              <a:rPr lang="en-US" b="1" dirty="0" smtClean="0"/>
              <a:t>, </a:t>
            </a:r>
            <a:r>
              <a:rPr lang="en-US" b="1" dirty="0" err="1" smtClean="0"/>
              <a:t>được</a:t>
            </a:r>
            <a:r>
              <a:rPr lang="en-US" b="1" dirty="0" smtClean="0"/>
              <a:t> </a:t>
            </a:r>
            <a:r>
              <a:rPr lang="en-US" b="1" dirty="0" err="1" smtClean="0"/>
              <a:t>đặt</a:t>
            </a:r>
            <a:r>
              <a:rPr lang="en-US" b="1" dirty="0" smtClean="0"/>
              <a:t> </a:t>
            </a:r>
            <a:r>
              <a:rPr lang="en-US" b="1" dirty="0" err="1" smtClean="0"/>
              <a:t>tên</a:t>
            </a:r>
            <a:r>
              <a:rPr lang="en-US" b="1" dirty="0" smtClean="0"/>
              <a:t> </a:t>
            </a:r>
            <a:r>
              <a:rPr lang="en-US" b="1" dirty="0" err="1" smtClean="0"/>
              <a:t>và</a:t>
            </a:r>
            <a:r>
              <a:rPr lang="en-US" b="1" dirty="0" smtClean="0"/>
              <a:t> </a:t>
            </a:r>
            <a:r>
              <a:rPr lang="en-US" b="1" dirty="0" err="1" smtClean="0"/>
              <a:t>lưu</a:t>
            </a:r>
            <a:r>
              <a:rPr lang="en-US" b="1" dirty="0" smtClean="0"/>
              <a:t> </a:t>
            </a:r>
            <a:r>
              <a:rPr lang="en-US" b="1" dirty="0" err="1" smtClean="0"/>
              <a:t>trữ</a:t>
            </a:r>
            <a:r>
              <a:rPr lang="en-US" b="1" dirty="0" smtClean="0"/>
              <a:t> </a:t>
            </a:r>
            <a:r>
              <a:rPr lang="en-US" b="1" dirty="0" err="1" smtClean="0"/>
              <a:t>trong</a:t>
            </a:r>
            <a:r>
              <a:rPr lang="en-US" b="1" dirty="0" smtClean="0"/>
              <a:t> CSDL </a:t>
            </a:r>
            <a:r>
              <a:rPr lang="en-US" b="1" dirty="0" err="1" smtClean="0"/>
              <a:t>dạng</a:t>
            </a:r>
            <a:r>
              <a:rPr lang="en-US" b="1" dirty="0" smtClean="0"/>
              <a:t> </a:t>
            </a:r>
            <a:r>
              <a:rPr lang="en-US" b="1" dirty="0" err="1" smtClean="0"/>
              <a:t>đã</a:t>
            </a:r>
            <a:r>
              <a:rPr lang="en-US" b="1" dirty="0" smtClean="0"/>
              <a:t> </a:t>
            </a:r>
            <a:r>
              <a:rPr lang="en-US" b="1" dirty="0" err="1" smtClean="0"/>
              <a:t>biên</a:t>
            </a:r>
            <a:r>
              <a:rPr lang="en-US" b="1" dirty="0" smtClean="0"/>
              <a:t> </a:t>
            </a:r>
            <a:r>
              <a:rPr lang="en-US" b="1" dirty="0" err="1" smtClean="0"/>
              <a:t>dịch</a:t>
            </a:r>
            <a:endParaRPr lang="en-US" b="1" dirty="0" smtClean="0"/>
          </a:p>
          <a:p>
            <a:pPr algn="just">
              <a:lnSpc>
                <a:spcPct val="100000"/>
              </a:lnSpc>
            </a:pPr>
            <a:r>
              <a:rPr lang="en-US" b="1" dirty="0" smtClean="0"/>
              <a:t>SP </a:t>
            </a:r>
            <a:r>
              <a:rPr lang="en-US" b="1" dirty="0" err="1"/>
              <a:t>c</a:t>
            </a:r>
            <a:r>
              <a:rPr lang="en-US" b="1" dirty="0" err="1" smtClean="0"/>
              <a:t>ung</a:t>
            </a:r>
            <a:r>
              <a:rPr lang="en-US" b="1" dirty="0" smtClean="0"/>
              <a:t> </a:t>
            </a:r>
            <a:r>
              <a:rPr lang="en-US" b="1" dirty="0" err="1" smtClean="0"/>
              <a:t>cấp</a:t>
            </a:r>
            <a:r>
              <a:rPr lang="en-US" b="1" dirty="0" smtClean="0"/>
              <a:t> </a:t>
            </a:r>
            <a:r>
              <a:rPr lang="en-US" b="1" dirty="0" err="1" smtClean="0"/>
              <a:t>một</a:t>
            </a:r>
            <a:r>
              <a:rPr lang="en-US" b="1" dirty="0" smtClean="0"/>
              <a:t> </a:t>
            </a:r>
            <a:r>
              <a:rPr lang="en-US" b="1" dirty="0" err="1" smtClean="0"/>
              <a:t>giải</a:t>
            </a:r>
            <a:r>
              <a:rPr lang="en-US" b="1" dirty="0" smtClean="0"/>
              <a:t> </a:t>
            </a:r>
            <a:r>
              <a:rPr lang="en-US" b="1" dirty="0" err="1" smtClean="0"/>
              <a:t>pháp</a:t>
            </a:r>
            <a:r>
              <a:rPr lang="en-US" b="1" dirty="0" smtClean="0"/>
              <a:t> </a:t>
            </a:r>
            <a:r>
              <a:rPr lang="en-US" b="1" dirty="0" err="1" smtClean="0"/>
              <a:t>hữu</a:t>
            </a:r>
            <a:r>
              <a:rPr lang="en-US" b="1" dirty="0" smtClean="0"/>
              <a:t> </a:t>
            </a:r>
            <a:r>
              <a:rPr lang="en-US" b="1" dirty="0" err="1" smtClean="0"/>
              <a:t>ích</a:t>
            </a:r>
            <a:r>
              <a:rPr lang="en-US" b="1" dirty="0" smtClean="0"/>
              <a:t> </a:t>
            </a:r>
            <a:r>
              <a:rPr lang="en-US" b="1" dirty="0" err="1" smtClean="0"/>
              <a:t>cho</a:t>
            </a:r>
            <a:r>
              <a:rPr lang="en-US" b="1" dirty="0" smtClean="0"/>
              <a:t> </a:t>
            </a:r>
            <a:r>
              <a:rPr lang="en-US" b="1" dirty="0" err="1" smtClean="0"/>
              <a:t>việc</a:t>
            </a:r>
            <a:r>
              <a:rPr lang="en-US" b="1" dirty="0" smtClean="0"/>
              <a:t> </a:t>
            </a:r>
            <a:r>
              <a:rPr lang="en-US" b="1" dirty="0" err="1" smtClean="0"/>
              <a:t>thực</a:t>
            </a:r>
            <a:r>
              <a:rPr lang="en-US" b="1" dirty="0" smtClean="0"/>
              <a:t> </a:t>
            </a:r>
            <a:r>
              <a:rPr lang="en-US" b="1" dirty="0" err="1" smtClean="0"/>
              <a:t>thi</a:t>
            </a:r>
            <a:r>
              <a:rPr lang="en-US" b="1" dirty="0" smtClean="0"/>
              <a:t> </a:t>
            </a:r>
            <a:r>
              <a:rPr lang="en-US" b="1" dirty="0" err="1" smtClean="0"/>
              <a:t>lặp</a:t>
            </a:r>
            <a:r>
              <a:rPr lang="en-US" b="1" dirty="0" smtClean="0"/>
              <a:t> </a:t>
            </a:r>
            <a:r>
              <a:rPr lang="en-US" b="1" dirty="0" err="1" smtClean="0"/>
              <a:t>lại</a:t>
            </a:r>
            <a:r>
              <a:rPr lang="en-US" b="1" dirty="0" smtClean="0"/>
              <a:t> </a:t>
            </a:r>
            <a:r>
              <a:rPr lang="en-US" b="1" dirty="0" err="1" smtClean="0"/>
              <a:t>cùng</a:t>
            </a:r>
            <a:r>
              <a:rPr lang="en-US" b="1" dirty="0" smtClean="0"/>
              <a:t> </a:t>
            </a:r>
            <a:r>
              <a:rPr lang="en-US" b="1" dirty="0" err="1" smtClean="0"/>
              <a:t>một</a:t>
            </a:r>
            <a:r>
              <a:rPr lang="en-US" b="1" dirty="0" smtClean="0"/>
              <a:t> </a:t>
            </a:r>
            <a:r>
              <a:rPr lang="en-US" b="1" dirty="0" err="1" smtClean="0"/>
              <a:t>nhiệm</a:t>
            </a:r>
            <a:r>
              <a:rPr lang="en-US" b="1" dirty="0" smtClean="0"/>
              <a:t> </a:t>
            </a:r>
            <a:r>
              <a:rPr lang="en-US" b="1" dirty="0" err="1" smtClean="0"/>
              <a:t>vụ</a:t>
            </a:r>
            <a:endParaRPr lang="en-US" b="1" dirty="0" smtClean="0"/>
          </a:p>
          <a:p>
            <a:pPr lvl="1" algn="just">
              <a:lnSpc>
                <a:spcPct val="100000"/>
              </a:lnSpc>
            </a:pP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tái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code</a:t>
            </a:r>
          </a:p>
          <a:p>
            <a:pPr lvl="1" algn="just">
              <a:lnSpc>
                <a:spcPct val="100000"/>
              </a:lnSpc>
            </a:pP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thi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nhiệm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,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lời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r>
              <a:rPr lang="en-US" dirty="0" smtClean="0"/>
              <a:t> SP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vì</a:t>
            </a:r>
            <a:r>
              <a:rPr lang="en-US" dirty="0" smtClean="0"/>
              <a:t> </a:t>
            </a:r>
            <a:r>
              <a:rPr lang="en-US" dirty="0" err="1" smtClean="0"/>
              <a:t>viết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thi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endParaRPr lang="en-US" dirty="0" smtClean="0"/>
          </a:p>
        </p:txBody>
      </p:sp>
      <p:grpSp>
        <p:nvGrpSpPr>
          <p:cNvPr id="6" name="组合 19"/>
          <p:cNvGrpSpPr/>
          <p:nvPr/>
        </p:nvGrpSpPr>
        <p:grpSpPr>
          <a:xfrm>
            <a:off x="1528974" y="232497"/>
            <a:ext cx="6870279" cy="721592"/>
            <a:chOff x="6096000" y="2068962"/>
            <a:chExt cx="8407746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84077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GIỚI THIỆU STORED PROCEDURE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06071" y="1042705"/>
            <a:ext cx="5538515" cy="523220"/>
            <a:chOff x="5574683" y="2282722"/>
            <a:chExt cx="14029619" cy="523220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139716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2.1 STORED PROCEDURE (SP) LÀ GÌ?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5574683" y="246103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651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06071" y="1623270"/>
            <a:ext cx="9910866" cy="4911725"/>
          </a:xfrm>
        </p:spPr>
        <p:txBody>
          <a:bodyPr/>
          <a:lstStyle/>
          <a:p>
            <a:pPr lvl="0" fontAlgn="base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(IF, WHILE, FOR)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.  </a:t>
            </a:r>
          </a:p>
          <a:p>
            <a:pPr lvl="0" fontAlgn="base"/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  </a:t>
            </a:r>
          </a:p>
          <a:p>
            <a:pPr lvl="0" fontAlgn="base"/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SQL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.  </a:t>
            </a:r>
          </a:p>
        </p:txBody>
      </p:sp>
      <p:grpSp>
        <p:nvGrpSpPr>
          <p:cNvPr id="6" name="组合 19"/>
          <p:cNvGrpSpPr/>
          <p:nvPr/>
        </p:nvGrpSpPr>
        <p:grpSpPr>
          <a:xfrm>
            <a:off x="1528974" y="232497"/>
            <a:ext cx="6870279" cy="721592"/>
            <a:chOff x="6096000" y="2068962"/>
            <a:chExt cx="8407746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84077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GIỚI THIỆU STORED PROCEDURE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06071" y="1042705"/>
            <a:ext cx="6953968" cy="523220"/>
            <a:chOff x="5574683" y="2282722"/>
            <a:chExt cx="17615117" cy="523220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17557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2.2 KHẢ NĂNG CỦA STORED PROCEDURE (SP)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5574683" y="246103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502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6517" y="1518768"/>
            <a:ext cx="9910866" cy="4911725"/>
          </a:xfrm>
        </p:spPr>
        <p:txBody>
          <a:bodyPr/>
          <a:lstStyle/>
          <a:p>
            <a:pPr lvl="0" fontAlgn="base">
              <a:lnSpc>
                <a:spcPct val="150000"/>
              </a:lnSpc>
            </a:pP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</a:p>
          <a:p>
            <a:pPr lvl="0" fontAlgn="base">
              <a:lnSpc>
                <a:spcPct val="150000"/>
              </a:lnSpc>
            </a:pP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</a:p>
          <a:p>
            <a:pPr lvl="0" fontAlgn="base">
              <a:lnSpc>
                <a:spcPct val="150000"/>
              </a:lnSpc>
            </a:pP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</a:p>
          <a:p>
            <a:pPr lvl="0" fontAlgn="base">
              <a:lnSpc>
                <a:spcPct val="150000"/>
              </a:lnSpc>
            </a:pP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Microsoft SQL </a:t>
            </a:r>
            <a:r>
              <a:rPr lang="en-US" dirty="0" smtClean="0"/>
              <a:t>Server.</a:t>
            </a:r>
            <a:endParaRPr lang="en-US" dirty="0"/>
          </a:p>
          <a:p>
            <a:pPr lvl="0" fontAlgn="base">
              <a:lnSpc>
                <a:spcPct val="150000"/>
              </a:lnSpc>
            </a:pP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khá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. </a:t>
            </a:r>
          </a:p>
        </p:txBody>
      </p:sp>
      <p:grpSp>
        <p:nvGrpSpPr>
          <p:cNvPr id="6" name="组合 19"/>
          <p:cNvGrpSpPr/>
          <p:nvPr/>
        </p:nvGrpSpPr>
        <p:grpSpPr>
          <a:xfrm>
            <a:off x="1528974" y="232497"/>
            <a:ext cx="6870279" cy="721592"/>
            <a:chOff x="6096000" y="2068962"/>
            <a:chExt cx="8407746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84077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GIỚI THIỆU STORED PROCEDURE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06071" y="1042705"/>
            <a:ext cx="7136902" cy="523220"/>
            <a:chOff x="5574683" y="2282722"/>
            <a:chExt cx="18078513" cy="523220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180204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2.3 ĐẶC TRƯNG CỦA STORED PROCEDURE (SP)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5574683" y="246103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992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6443880" cy="721592"/>
            <a:chOff x="6096000" y="2068962"/>
            <a:chExt cx="7885925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78859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CÚ PHÁP STORED PROCEDURE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06071" y="1042705"/>
            <a:ext cx="2083082" cy="523220"/>
            <a:chOff x="5574683" y="2282722"/>
            <a:chExt cx="5276659" cy="523220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52186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3.1 CÚ PHÁP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5574683" y="246103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75" y="2125980"/>
            <a:ext cx="5931915" cy="2785654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6270190" y="1242760"/>
            <a:ext cx="5786827" cy="45179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/>
            <a:r>
              <a:rPr lang="en-US" sz="2400" b="1" dirty="0" err="1"/>
              <a:t>Tên</a:t>
            </a:r>
            <a:r>
              <a:rPr lang="en-US" sz="2400" b="1" dirty="0"/>
              <a:t> </a:t>
            </a:r>
            <a:r>
              <a:rPr lang="en-US" sz="2400" b="1" dirty="0" err="1"/>
              <a:t>thủ</a:t>
            </a:r>
            <a:r>
              <a:rPr lang="en-US" sz="2400" b="1" dirty="0"/>
              <a:t> </a:t>
            </a:r>
            <a:r>
              <a:rPr lang="en-US" sz="2400" b="1" dirty="0" err="1"/>
              <a:t>tục</a:t>
            </a:r>
            <a:r>
              <a:rPr lang="en-US" sz="2400" dirty="0"/>
              <a:t>: </a:t>
            </a:r>
            <a:r>
              <a:rPr lang="en-US" sz="2400" dirty="0" err="1"/>
              <a:t>tên</a:t>
            </a:r>
            <a:r>
              <a:rPr lang="en-US" sz="2400" dirty="0"/>
              <a:t> </a:t>
            </a:r>
            <a:r>
              <a:rPr lang="en-US" sz="2400" dirty="0" err="1"/>
              <a:t>thủ</a:t>
            </a:r>
            <a:r>
              <a:rPr lang="en-US" sz="2400" dirty="0"/>
              <a:t> </a:t>
            </a:r>
            <a:r>
              <a:rPr lang="en-US" sz="2400" dirty="0" err="1"/>
              <a:t>tục</a:t>
            </a:r>
            <a:r>
              <a:rPr lang="en-US" sz="2400" dirty="0"/>
              <a:t> </a:t>
            </a:r>
            <a:r>
              <a:rPr lang="en-US" sz="2400" dirty="0" err="1"/>
              <a:t>nội</a:t>
            </a:r>
            <a:r>
              <a:rPr lang="en-US" sz="2400" dirty="0"/>
              <a:t> </a:t>
            </a:r>
            <a:r>
              <a:rPr lang="en-US" sz="2400" dirty="0" err="1"/>
              <a:t>tại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 smtClean="0"/>
              <a:t>mới</a:t>
            </a:r>
            <a:r>
              <a:rPr lang="en-US" sz="2400" dirty="0" smtClean="0"/>
              <a:t> </a:t>
            </a:r>
            <a:r>
              <a:rPr lang="en-US" sz="2400" dirty="0" err="1" smtClean="0"/>
              <a:t>là</a:t>
            </a:r>
            <a:r>
              <a:rPr lang="en-US" sz="2400" dirty="0" smtClean="0"/>
              <a:t> </a:t>
            </a:r>
            <a:r>
              <a:rPr lang="en-US" sz="2400" b="1" dirty="0" err="1"/>
              <a:t>duy</a:t>
            </a:r>
            <a:r>
              <a:rPr lang="en-US" sz="2400" b="1" dirty="0"/>
              <a:t> </a:t>
            </a:r>
            <a:r>
              <a:rPr lang="en-US" sz="2400" b="1" dirty="0" err="1" smtClean="0"/>
              <a:t>nhất</a:t>
            </a:r>
            <a:r>
              <a:rPr lang="en-US" sz="2400" dirty="0" smtClean="0"/>
              <a:t>. </a:t>
            </a:r>
            <a:endParaRPr lang="en-US" sz="2400" dirty="0"/>
          </a:p>
          <a:p>
            <a:pPr lvl="0" fontAlgn="base"/>
            <a:r>
              <a:rPr lang="en-US" sz="2400" b="1" dirty="0" err="1"/>
              <a:t>Biến</a:t>
            </a:r>
            <a:r>
              <a:rPr lang="en-US" sz="2400" b="1" dirty="0"/>
              <a:t> </a:t>
            </a:r>
            <a:r>
              <a:rPr lang="en-US" sz="2400" b="1" dirty="0" err="1"/>
              <a:t>toàn</a:t>
            </a:r>
            <a:r>
              <a:rPr lang="en-US" sz="2400" b="1" dirty="0"/>
              <a:t> </a:t>
            </a:r>
            <a:r>
              <a:rPr lang="en-US" sz="2400" b="1" dirty="0" err="1"/>
              <a:t>cục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những</a:t>
            </a:r>
            <a:r>
              <a:rPr lang="en-US" sz="2400" dirty="0"/>
              <a:t> </a:t>
            </a:r>
            <a:r>
              <a:rPr lang="en-US" sz="2400" dirty="0" err="1" smtClean="0"/>
              <a:t>biến</a:t>
            </a:r>
            <a:r>
              <a:rPr lang="en-US" sz="2400" dirty="0" smtClean="0"/>
              <a:t>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phạm</a:t>
            </a:r>
            <a:r>
              <a:rPr lang="en-US" sz="2400" dirty="0"/>
              <a:t> </a:t>
            </a:r>
            <a:r>
              <a:rPr lang="en-US" sz="2400" dirty="0" err="1"/>
              <a:t>vị</a:t>
            </a:r>
            <a:r>
              <a:rPr lang="en-US" sz="2400" dirty="0"/>
              <a:t> </a:t>
            </a:r>
            <a:r>
              <a:rPr lang="en-US" sz="2400" dirty="0" err="1"/>
              <a:t>toàn</a:t>
            </a:r>
            <a:r>
              <a:rPr lang="en-US" sz="2400" dirty="0"/>
              <a:t> </a:t>
            </a:r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 smtClean="0"/>
              <a:t>toán</a:t>
            </a:r>
            <a:r>
              <a:rPr lang="en-US" sz="2400" dirty="0" smtClean="0"/>
              <a:t>, </a:t>
            </a:r>
            <a:r>
              <a:rPr lang="en-US" sz="2400" dirty="0" err="1" smtClean="0"/>
              <a:t>người</a:t>
            </a:r>
            <a:r>
              <a:rPr lang="en-US" sz="2400" dirty="0" smtClean="0"/>
              <a:t> </a:t>
            </a:r>
            <a:r>
              <a:rPr lang="en-US" sz="2400" dirty="0" err="1" smtClean="0"/>
              <a:t>dùng</a:t>
            </a:r>
            <a:r>
              <a:rPr lang="en-US" sz="2400" dirty="0" smtClean="0"/>
              <a:t>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cần</a:t>
            </a:r>
            <a:r>
              <a:rPr lang="en-US" sz="2400" dirty="0" smtClean="0"/>
              <a:t> </a:t>
            </a:r>
            <a:r>
              <a:rPr lang="en-US" sz="2400" dirty="0" err="1" smtClean="0"/>
              <a:t>khai</a:t>
            </a:r>
            <a:r>
              <a:rPr lang="en-US" sz="2400" dirty="0" smtClean="0"/>
              <a:t> </a:t>
            </a:r>
            <a:r>
              <a:rPr lang="en-US" sz="2400" dirty="0" err="1" smtClean="0"/>
              <a:t>báo</a:t>
            </a:r>
            <a:r>
              <a:rPr lang="en-US" sz="2400" dirty="0" smtClean="0"/>
              <a:t>.</a:t>
            </a:r>
          </a:p>
          <a:p>
            <a:pPr lvl="0" fontAlgn="base"/>
            <a:r>
              <a:rPr lang="en-US" sz="2400" b="1" dirty="0" err="1" smtClean="0"/>
              <a:t>Biến</a:t>
            </a:r>
            <a:r>
              <a:rPr lang="en-US" sz="2400" b="1" dirty="0" smtClean="0"/>
              <a:t> </a:t>
            </a:r>
            <a:r>
              <a:rPr lang="en-US" sz="2400" b="1" dirty="0" err="1"/>
              <a:t>cục</a:t>
            </a:r>
            <a:r>
              <a:rPr lang="en-US" sz="2400" b="1" dirty="0"/>
              <a:t> </a:t>
            </a:r>
            <a:r>
              <a:rPr lang="en-US" sz="2400" b="1" dirty="0" err="1"/>
              <a:t>bộ</a:t>
            </a:r>
            <a:r>
              <a:rPr lang="en-US" sz="2400" dirty="0"/>
              <a:t>: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những</a:t>
            </a:r>
            <a:r>
              <a:rPr lang="en-US" sz="2400" dirty="0"/>
              <a:t> </a:t>
            </a:r>
            <a:r>
              <a:rPr lang="en-US" sz="2400" dirty="0" err="1"/>
              <a:t>biến</a:t>
            </a:r>
            <a:r>
              <a:rPr lang="en-US" sz="2400" dirty="0"/>
              <a:t> </a:t>
            </a:r>
            <a:r>
              <a:rPr lang="en-US" sz="2400" dirty="0" err="1"/>
              <a:t>cục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dirty="0" err="1"/>
              <a:t>tạm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bên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thủ</a:t>
            </a:r>
            <a:r>
              <a:rPr lang="en-US" sz="2400" dirty="0"/>
              <a:t> </a:t>
            </a:r>
            <a:r>
              <a:rPr lang="en-US" sz="2400" dirty="0" err="1"/>
              <a:t>tục</a:t>
            </a:r>
            <a:r>
              <a:rPr lang="en-US" sz="2400" dirty="0"/>
              <a:t>, </a:t>
            </a:r>
            <a:r>
              <a:rPr lang="en-US" sz="2400" dirty="0" err="1"/>
              <a:t>những</a:t>
            </a:r>
            <a:r>
              <a:rPr lang="en-US" sz="2400" dirty="0"/>
              <a:t> </a:t>
            </a:r>
            <a:r>
              <a:rPr lang="en-US" sz="2400" dirty="0" err="1"/>
              <a:t>biến</a:t>
            </a:r>
            <a:r>
              <a:rPr lang="en-US" sz="2400" dirty="0"/>
              <a:t> </a:t>
            </a:r>
            <a:r>
              <a:rPr lang="en-US" sz="2400" dirty="0" err="1"/>
              <a:t>này</a:t>
            </a:r>
            <a:r>
              <a:rPr lang="en-US" sz="2400" dirty="0"/>
              <a:t> </a:t>
            </a:r>
            <a:r>
              <a:rPr lang="en-US" sz="2400" dirty="0" err="1"/>
              <a:t>chỉ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phạm</a:t>
            </a:r>
            <a:r>
              <a:rPr lang="en-US" sz="2400" dirty="0"/>
              <a:t> vi </a:t>
            </a:r>
            <a:r>
              <a:rPr lang="en-US" sz="2400" dirty="0" err="1"/>
              <a:t>cục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bên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thủ</a:t>
            </a:r>
            <a:r>
              <a:rPr lang="en-US" sz="2400" dirty="0"/>
              <a:t> </a:t>
            </a:r>
            <a:r>
              <a:rPr lang="en-US" sz="2400" dirty="0" err="1"/>
              <a:t>tục</a:t>
            </a:r>
            <a:r>
              <a:rPr lang="en-US" sz="2400" dirty="0"/>
              <a:t> </a:t>
            </a:r>
            <a:r>
              <a:rPr lang="en-US" sz="2400" dirty="0" err="1"/>
              <a:t>nội</a:t>
            </a:r>
            <a:r>
              <a:rPr lang="en-US" sz="2400" dirty="0"/>
              <a:t> </a:t>
            </a:r>
            <a:r>
              <a:rPr lang="en-US" sz="2400" dirty="0" err="1"/>
              <a:t>tại</a:t>
            </a:r>
            <a:r>
              <a:rPr lang="en-US" sz="2400" dirty="0"/>
              <a:t>. </a:t>
            </a:r>
          </a:p>
          <a:p>
            <a:pPr lvl="0" fontAlgn="base"/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lệnh</a:t>
            </a:r>
            <a:r>
              <a:rPr lang="en-US" sz="2400" dirty="0"/>
              <a:t>: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lệnh</a:t>
            </a:r>
            <a:r>
              <a:rPr lang="en-US" sz="2400" dirty="0"/>
              <a:t> </a:t>
            </a:r>
            <a:r>
              <a:rPr lang="en-US" sz="2400" dirty="0" err="1"/>
              <a:t>bên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thủ</a:t>
            </a:r>
            <a:r>
              <a:rPr lang="en-US" sz="2400" dirty="0"/>
              <a:t> </a:t>
            </a:r>
            <a:r>
              <a:rPr lang="en-US" sz="2400" dirty="0" err="1"/>
              <a:t>tục</a:t>
            </a:r>
            <a:r>
              <a:rPr lang="en-US" sz="2400" dirty="0"/>
              <a:t> </a:t>
            </a:r>
            <a:r>
              <a:rPr lang="en-US" sz="2400" dirty="0" err="1"/>
              <a:t>nội</a:t>
            </a:r>
            <a:r>
              <a:rPr lang="en-US" sz="2400" dirty="0"/>
              <a:t> </a:t>
            </a:r>
            <a:r>
              <a:rPr lang="en-US" sz="2400" dirty="0" err="1"/>
              <a:t>tại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xử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yêu</a:t>
            </a:r>
            <a:r>
              <a:rPr lang="en-US" sz="2400" dirty="0"/>
              <a:t> </a:t>
            </a:r>
            <a:r>
              <a:rPr lang="en-US" sz="2400" dirty="0" err="1"/>
              <a:t>cầu</a:t>
            </a:r>
            <a:r>
              <a:rPr lang="en-US" sz="2400" dirty="0"/>
              <a:t> </a:t>
            </a:r>
            <a:r>
              <a:rPr lang="en-US" sz="2400" dirty="0" err="1"/>
              <a:t>nào</a:t>
            </a:r>
            <a:r>
              <a:rPr lang="en-US" sz="2400" dirty="0"/>
              <a:t> </a:t>
            </a:r>
            <a:r>
              <a:rPr lang="en-US" sz="2400" dirty="0" err="1"/>
              <a:t>đó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1223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6443880" cy="721592"/>
            <a:chOff x="6096000" y="2068962"/>
            <a:chExt cx="7885925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78859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CÚ PHÁP STORED PROCEDURE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06071" y="1042705"/>
            <a:ext cx="5829301" cy="523220"/>
            <a:chOff x="5574683" y="2282722"/>
            <a:chExt cx="14766248" cy="523220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147082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  <a:latin typeface="Calibri" panose="020F0502020204030204" pitchFamily="34" charset="0"/>
                </a:rPr>
                <a:t>3</a:t>
              </a:r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.2 VÍ DỤ: THỦ TỤC KHÔNG THAM SỐ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5574683" y="246103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352066" y="1594562"/>
            <a:ext cx="3797061" cy="3799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base">
              <a:buNone/>
            </a:pPr>
            <a:r>
              <a:rPr lang="en-US" sz="2000" b="1" dirty="0" err="1" smtClean="0"/>
              <a:t>Thủ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tục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liệt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kê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danh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sách</a:t>
            </a:r>
            <a:endParaRPr lang="en-US" sz="2000" b="1" dirty="0" smtClean="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9095271" y="1594562"/>
            <a:ext cx="2583372" cy="5537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base">
              <a:buNone/>
            </a:pPr>
            <a:r>
              <a:rPr lang="en-US" sz="2000" b="1" dirty="0" err="1" smtClean="0"/>
              <a:t>Thủ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tục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lưu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trữ</a:t>
            </a:r>
            <a:endParaRPr lang="en-US" sz="2000" b="1" dirty="0" smtClean="0"/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5298210" y="1647494"/>
            <a:ext cx="3797061" cy="3799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base">
              <a:buNone/>
            </a:pPr>
            <a:r>
              <a:rPr lang="en-US" sz="2000" b="1" dirty="0" err="1" smtClean="0"/>
              <a:t>Thực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thi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thủ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tục</a:t>
            </a:r>
            <a:endParaRPr lang="en-US" sz="2000" b="1" dirty="0" smtClean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1" y="2027401"/>
            <a:ext cx="4582134" cy="3341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972" y="1974469"/>
            <a:ext cx="3388879" cy="414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348" y="1974469"/>
            <a:ext cx="3489419" cy="3642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87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6443880" cy="721592"/>
            <a:chOff x="6096000" y="2068962"/>
            <a:chExt cx="7885925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78859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CÚ PHÁP STORED PROCEDURE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06071" y="1042705"/>
            <a:ext cx="4613775" cy="523220"/>
            <a:chOff x="5574683" y="2282722"/>
            <a:chExt cx="11687180" cy="523220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116291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  <a:latin typeface="Calibri" panose="020F0502020204030204" pitchFamily="34" charset="0"/>
                </a:rPr>
                <a:t>3</a:t>
              </a:r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.3 VÍ DỤ: THAY ĐỔI THỦ TỤC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5574683" y="246103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352066" y="1594562"/>
            <a:ext cx="3797061" cy="3799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base">
              <a:buNone/>
            </a:pPr>
            <a:r>
              <a:rPr lang="en-US" sz="2400" b="1" dirty="0" err="1" smtClean="0"/>
              <a:t>Thay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đổi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thủ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tục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đã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có</a:t>
            </a:r>
            <a:r>
              <a:rPr lang="en-US" sz="2400" b="1" dirty="0" smtClean="0"/>
              <a:t>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4" y="2108971"/>
            <a:ext cx="4673033" cy="3455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245" y="2229237"/>
            <a:ext cx="4422049" cy="3335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6771070" y="1638693"/>
            <a:ext cx="5233696" cy="3799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base">
              <a:buNone/>
            </a:pPr>
            <a:r>
              <a:rPr lang="en-US" sz="2400" b="1" dirty="0" err="1" smtClean="0"/>
              <a:t>Có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thể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thực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hiện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bằng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giao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diện</a:t>
            </a:r>
            <a:r>
              <a:rPr lang="en-US" sz="2400" b="1" dirty="0" smtClean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542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FFEA69D462A8489DC53120FA1A5AC4" ma:contentTypeVersion="10" ma:contentTypeDescription="Create a new document." ma:contentTypeScope="" ma:versionID="65153b35747b693194d89cdcdb3aa034">
  <xsd:schema xmlns:xsd="http://www.w3.org/2001/XMLSchema" xmlns:xs="http://www.w3.org/2001/XMLSchema" xmlns:p="http://schemas.microsoft.com/office/2006/metadata/properties" xmlns:ns2="880cd698-c4b2-49e1-962a-9df8954da891" xmlns:ns3="5b1d5ade-89ff-4f2a-a121-12e764170acd" targetNamespace="http://schemas.microsoft.com/office/2006/metadata/properties" ma:root="true" ma:fieldsID="6c9e15969a1c30fb368d38c88c6feda5" ns2:_="" ns3:_="">
    <xsd:import namespace="880cd698-c4b2-49e1-962a-9df8954da891"/>
    <xsd:import namespace="5b1d5ade-89ff-4f2a-a121-12e764170a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0cd698-c4b2-49e1-962a-9df8954da8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1d5ade-89ff-4f2a-a121-12e764170ac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5F46CE2-98CE-4FAB-8B65-B5DB3D0088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9F93DB-8BAE-4DA9-A642-50120CB0C3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0cd698-c4b2-49e1-962a-9df8954da891"/>
    <ds:schemaRef ds:uri="5b1d5ade-89ff-4f2a-a121-12e764170a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3E23DE-AB27-4D82-8C31-D22132BF5B58}">
  <ds:schemaRefs>
    <ds:schemaRef ds:uri="5b1d5ade-89ff-4f2a-a121-12e764170acd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880cd698-c4b2-49e1-962a-9df8954da891"/>
    <ds:schemaRef ds:uri="http://schemas.microsoft.com/office/2006/metadata/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2608</TotalTime>
  <Words>1817</Words>
  <Application>Microsoft Office PowerPoint</Application>
  <PresentationFormat>Widescreen</PresentationFormat>
  <Paragraphs>243</Paragraphs>
  <Slides>33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微软雅黑</vt:lpstr>
      <vt:lpstr>Arial</vt:lpstr>
      <vt:lpstr>Calibri</vt:lpstr>
      <vt:lpstr>Cambria</vt:lpstr>
      <vt:lpstr>等线</vt:lpstr>
      <vt:lpstr>Tahoma</vt:lpstr>
      <vt:lpstr>经典综艺体简</vt:lpstr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Admin</cp:lastModifiedBy>
  <cp:revision>185</cp:revision>
  <dcterms:created xsi:type="dcterms:W3CDTF">2017-09-22T08:16:39Z</dcterms:created>
  <dcterms:modified xsi:type="dcterms:W3CDTF">2022-09-05T14:07:54Z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0x010100B3FFEA69D462A8489DC53120FA1A5AC4</vt:lpwstr>
  </property>
</Properties>
</file>